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1"/>
  </p:notesMasterIdLst>
  <p:handoutMasterIdLst>
    <p:handoutMasterId r:id="rId32"/>
  </p:handoutMasterIdLst>
  <p:sldIdLst>
    <p:sldId id="1779" r:id="rId7"/>
    <p:sldId id="1836" r:id="rId8"/>
    <p:sldId id="739" r:id="rId9"/>
    <p:sldId id="1786" r:id="rId10"/>
    <p:sldId id="1791" r:id="rId11"/>
    <p:sldId id="1793" r:id="rId12"/>
    <p:sldId id="1824" r:id="rId13"/>
    <p:sldId id="1825" r:id="rId14"/>
    <p:sldId id="1826" r:id="rId15"/>
    <p:sldId id="1827" r:id="rId16"/>
    <p:sldId id="1828" r:id="rId17"/>
    <p:sldId id="1830" r:id="rId18"/>
    <p:sldId id="1829" r:id="rId19"/>
    <p:sldId id="1831" r:id="rId20"/>
    <p:sldId id="1832" r:id="rId21"/>
    <p:sldId id="1833" r:id="rId22"/>
    <p:sldId id="1834" r:id="rId23"/>
    <p:sldId id="1835" r:id="rId24"/>
    <p:sldId id="1837" r:id="rId25"/>
    <p:sldId id="1750" r:id="rId26"/>
    <p:sldId id="1751" r:id="rId27"/>
    <p:sldId id="1785" r:id="rId28"/>
    <p:sldId id="1718" r:id="rId29"/>
    <p:sldId id="680" r:id="rId30"/>
  </p:sldIdLst>
  <p:sldSz cx="12196763" cy="6858000"/>
  <p:notesSz cx="6805613" cy="9939338"/>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B28FC"/>
    <a:srgbClr val="7C28FE"/>
    <a:srgbClr val="9729FA"/>
    <a:srgbClr val="451FF6"/>
    <a:srgbClr val="8994FF"/>
    <a:srgbClr val="374154"/>
    <a:srgbClr val="6FC4F7"/>
    <a:srgbClr val="00FA00"/>
    <a:srgbClr val="59595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12" autoAdjust="0"/>
    <p:restoredTop sz="96291" autoAdjust="0"/>
  </p:normalViewPr>
  <p:slideViewPr>
    <p:cSldViewPr showGuides="1">
      <p:cViewPr varScale="1">
        <p:scale>
          <a:sx n="113" d="100"/>
          <a:sy n="113" d="100"/>
        </p:scale>
        <p:origin x="208" y="272"/>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cbrise.github.io/cs294-rise-fa16/prediction_serving.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https://ucbrise.github.io/cs294-rise-fa16/prediction_serving.html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1/9/23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9425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https://arxiv.org/pdf/1712.06139.pdf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1/9/23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39629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https://arxiv.org/pdf/1712.06139.pdf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1/9/23 1:50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09772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1/9/23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20433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159288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link.zhihu.com/?target=https%3A//github.com/tensorflow/serving"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link.zhihu.com/?target=https%3A//github.com/pytorch/serve" TargetMode="External"/><Relationship Id="rId7" Type="http://schemas.openxmlformats.org/officeDocument/2006/relationships/hyperlink" Target="https://link.zhihu.com/?target=https%3A//github.com/SeldonIO/seldon-core" TargetMode="External"/><Relationship Id="rId2" Type="http://schemas.openxmlformats.org/officeDocument/2006/relationships/hyperlink" Target="https://link.zhihu.com/?target=https%3A//github.com/tensorflow/serving" TargetMode="External"/><Relationship Id="rId1" Type="http://schemas.openxmlformats.org/officeDocument/2006/relationships/slideLayout" Target="../slideLayouts/slideLayout9.xml"/><Relationship Id="rId6" Type="http://schemas.openxmlformats.org/officeDocument/2006/relationships/hyperlink" Target="https://link.zhihu.com/?target=https%3A//github.com/kubeflow/kfserving" TargetMode="External"/><Relationship Id="rId5" Type="http://schemas.openxmlformats.org/officeDocument/2006/relationships/hyperlink" Target="https://link.zhihu.com/?target=https%3A//github.com/bentoml/BentoML" TargetMode="External"/><Relationship Id="rId4" Type="http://schemas.openxmlformats.org/officeDocument/2006/relationships/hyperlink" Target="https://link.zhihu.com/?target=https%3A//github.com/triton-inference-server/serve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hyperlink" Target="https://arxiv.org/pdf/1710.09282.pdf" TargetMode="External"/><Relationship Id="rId13" Type="http://schemas.openxmlformats.org/officeDocument/2006/relationships/hyperlink" Target="http://on-demand.gputechconf.com/gtcdc/2017/presentation/dc7172-shashank-prasanna-deep-learning-deployment-with-nvidia-tensorrt.pdf" TargetMode="External"/><Relationship Id="rId18" Type="http://schemas.openxmlformats.org/officeDocument/2006/relationships/hyperlink" Target="https://zhuanlan.zhihu.com/p/354058294" TargetMode="External"/><Relationship Id="rId3" Type="http://schemas.openxmlformats.org/officeDocument/2006/relationships/hyperlink" Target="https://arxiv.org/abs/1811.09886" TargetMode="External"/><Relationship Id="rId7" Type="http://schemas.openxmlformats.org/officeDocument/2006/relationships/hyperlink" Target="https://www.microsoft.com/en-us/research/wp-content/uploads/2016/02/samehe-2015sigir.optimalaggregation.pdf" TargetMode="External"/><Relationship Id="rId12" Type="http://schemas.openxmlformats.org/officeDocument/2006/relationships/hyperlink" Target="https://pdfs.semanticscholar.org/1ff9/a37d766e3a4f39757f5e1b235a42dacf18ff.pdf" TargetMode="External"/><Relationship Id="rId17" Type="http://schemas.openxmlformats.org/officeDocument/2006/relationships/hyperlink" Target="https://github.com/microsoft/AI-System" TargetMode="External"/><Relationship Id="rId2" Type="http://schemas.openxmlformats.org/officeDocument/2006/relationships/notesSlide" Target="../notesSlides/notesSlide4.xml"/><Relationship Id="rId16" Type="http://schemas.openxmlformats.org/officeDocument/2006/relationships/hyperlink" Target="http://on-demand.gputechconf.com/gtc/2017/presentation/s7310-8-bit-inference-with-tensorrt.pdf" TargetMode="External"/><Relationship Id="rId1" Type="http://schemas.openxmlformats.org/officeDocument/2006/relationships/slideLayout" Target="../slideLayouts/slideLayout8.xml"/><Relationship Id="rId6" Type="http://schemas.openxmlformats.org/officeDocument/2006/relationships/hyperlink" Target="https://arxiv.org/abs/1712.06139" TargetMode="External"/><Relationship Id="rId11" Type="http://schemas.openxmlformats.org/officeDocument/2006/relationships/hyperlink" Target="https://arxiv.org/pdf/1510.00149.pdf" TargetMode="External"/><Relationship Id="rId5" Type="http://schemas.openxmlformats.org/officeDocument/2006/relationships/hyperlink" Target="https://www.kdd.org/kdd2017/papers/view/tfx-a-tensorflow-based-production-scale-machine-learning-platform" TargetMode="External"/><Relationship Id="rId15" Type="http://schemas.openxmlformats.org/officeDocument/2006/relationships/hyperlink" Target="https://www.usenix.org/system/files/osdi18-chen.pdf" TargetMode="External"/><Relationship Id="rId10" Type="http://schemas.openxmlformats.org/officeDocument/2006/relationships/hyperlink" Target="https://developer.nvidia.com/deep-learning-performance-training-inference" TargetMode="External"/><Relationship Id="rId4" Type="http://schemas.openxmlformats.org/officeDocument/2006/relationships/hyperlink" Target="https://www.usenix.org/system/files/conference/nsdi17/nsdi17-crankshaw.pdf" TargetMode="External"/><Relationship Id="rId9" Type="http://schemas.openxmlformats.org/officeDocument/2006/relationships/hyperlink" Target="http://dlsys.cs.washington.edu/pdf/lecture12.pdf" TargetMode="External"/><Relationship Id="rId14" Type="http://schemas.openxmlformats.org/officeDocument/2006/relationships/hyperlink" Target="https://people.csail.mit.edu/jrk/halide-pldi13.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推理系统</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推理系统架构</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7A69E-9FF5-6D4E-85C7-162B420F782A}"/>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TF</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Serving</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66E8CD4-326D-C645-96C9-C1833F8C82BD}"/>
              </a:ext>
            </a:extLst>
          </p:cNvPr>
          <p:cNvSpPr>
            <a:spLocks noGrp="1"/>
          </p:cNvSpPr>
          <p:nvPr>
            <p:ph sz="half" idx="1"/>
          </p:nvPr>
        </p:nvSpPr>
        <p:spPr>
          <a:xfrm>
            <a:off x="623636" y="1495552"/>
            <a:ext cx="3458521" cy="4525736"/>
          </a:xfrm>
        </p:spPr>
        <p:txBody>
          <a:bodyPr/>
          <a:lstStyle/>
          <a:p>
            <a:pPr eaLnBrk="1" latinLnBrk="1">
              <a:lnSpc>
                <a:spcPct val="150000"/>
              </a:lnSpc>
            </a:pPr>
            <a:r>
              <a:rPr lang="en-US" altLang="zh-CN" dirty="0">
                <a:latin typeface="Gill Sans MT" panose="020B0502020104020203" pitchFamily="34" charset="0"/>
              </a:rPr>
              <a:t>Google</a:t>
            </a:r>
            <a:r>
              <a:rPr lang="zh-CN" altLang="en-US" dirty="0">
                <a:latin typeface="Gill Sans MT" panose="020B0502020104020203" pitchFamily="34" charset="0"/>
              </a:rPr>
              <a:t> 早在 </a:t>
            </a:r>
            <a:r>
              <a:rPr lang="en-US" altLang="zh-CN" dirty="0">
                <a:latin typeface="Gill Sans MT" panose="020B0502020104020203" pitchFamily="34" charset="0"/>
              </a:rPr>
              <a:t>2016</a:t>
            </a:r>
            <a:r>
              <a:rPr lang="zh-CN" altLang="en-US" dirty="0">
                <a:latin typeface="Gill Sans MT" panose="020B0502020104020203" pitchFamily="34" charset="0"/>
              </a:rPr>
              <a:t> 年就针对 </a:t>
            </a:r>
            <a:r>
              <a:rPr lang="en-US" altLang="zh-CN" dirty="0">
                <a:latin typeface="Gill Sans MT" panose="020B0502020104020203" pitchFamily="34" charset="0"/>
              </a:rPr>
              <a:t>TensorFlow</a:t>
            </a:r>
            <a:r>
              <a:rPr lang="zh-CN" altLang="en-US" dirty="0">
                <a:latin typeface="Gill Sans MT" panose="020B0502020104020203" pitchFamily="34" charset="0"/>
              </a:rPr>
              <a:t> 推出了服务化框架 </a:t>
            </a:r>
            <a:r>
              <a:rPr lang="en-US" altLang="zh-CN" dirty="0">
                <a:latin typeface="Gill Sans MT" panose="020B0502020104020203" pitchFamily="34" charset="0"/>
                <a:hlinkClick r:id="rId2"/>
              </a:rPr>
              <a:t>TensorFlow Serving</a:t>
            </a:r>
            <a:r>
              <a:rPr lang="zh-CN" altLang="en-US" dirty="0">
                <a:latin typeface="Gill Sans MT" panose="020B0502020104020203" pitchFamily="34" charset="0"/>
              </a:rPr>
              <a:t>，能够把 </a:t>
            </a:r>
            <a:r>
              <a:rPr lang="en-US" altLang="zh-CN" dirty="0">
                <a:latin typeface="Gill Sans MT" panose="020B0502020104020203" pitchFamily="34" charset="0"/>
              </a:rPr>
              <a:t>TensorFlow</a:t>
            </a:r>
            <a:r>
              <a:rPr lang="zh-CN" altLang="en-US" dirty="0">
                <a:latin typeface="Gill Sans MT" panose="020B0502020104020203" pitchFamily="34" charset="0"/>
              </a:rPr>
              <a:t> 模型以 </a:t>
            </a:r>
            <a:r>
              <a:rPr lang="en-US" altLang="zh-CN" dirty="0">
                <a:latin typeface="Gill Sans MT" panose="020B0502020104020203" pitchFamily="34" charset="0"/>
              </a:rPr>
              <a:t>web</a:t>
            </a:r>
            <a:r>
              <a:rPr lang="zh-CN" altLang="en-US" dirty="0">
                <a:latin typeface="Gill Sans MT" panose="020B0502020104020203" pitchFamily="34" charset="0"/>
              </a:rPr>
              <a:t> 服务的方式对外暴露接口，通过网络请求方式接受来自客户端（</a:t>
            </a:r>
            <a:r>
              <a:rPr lang="en-US" altLang="zh-CN" dirty="0">
                <a:latin typeface="Gill Sans MT" panose="020B0502020104020203" pitchFamily="34" charset="0"/>
              </a:rPr>
              <a:t>Client</a:t>
            </a:r>
            <a:r>
              <a:rPr lang="zh-CN" altLang="en-US" dirty="0">
                <a:latin typeface="Gill Sans MT" panose="020B0502020104020203" pitchFamily="34" charset="0"/>
              </a:rPr>
              <a:t>）的请求数据，计算得到前向推理结果并返回。</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0F8B6D54-1213-214F-9590-75F14BF3A6C1}"/>
              </a:ext>
            </a:extLst>
          </p:cNvPr>
          <p:cNvPicPr>
            <a:picLocks noChangeAspect="1"/>
          </p:cNvPicPr>
          <p:nvPr/>
        </p:nvPicPr>
        <p:blipFill>
          <a:blip r:embed="rId3"/>
          <a:stretch>
            <a:fillRect/>
          </a:stretch>
        </p:blipFill>
        <p:spPr>
          <a:xfrm>
            <a:off x="4550211" y="1229529"/>
            <a:ext cx="7128792" cy="4791759"/>
          </a:xfrm>
          <a:prstGeom prst="rect">
            <a:avLst/>
          </a:prstGeom>
        </p:spPr>
      </p:pic>
    </p:spTree>
    <p:extLst>
      <p:ext uri="{BB962C8B-B14F-4D97-AF65-F5344CB8AC3E}">
        <p14:creationId xmlns:p14="http://schemas.microsoft.com/office/powerpoint/2010/main" val="26993223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6A4EDE-4D72-374D-B50F-B130157CC732}"/>
              </a:ext>
            </a:extLst>
          </p:cNvPr>
          <p:cNvSpPr>
            <a:spLocks noGrp="1"/>
          </p:cNvSpPr>
          <p:nvPr>
            <p:ph type="title"/>
          </p:nvPr>
        </p:nvSpPr>
        <p:spPr/>
        <p:txBody>
          <a:bodyPr/>
          <a:lstStyle/>
          <a:p>
            <a:r>
              <a:rPr lang="zh-CN" altLang="en-US" dirty="0"/>
              <a:t>常见的服务化框架</a:t>
            </a:r>
            <a:endParaRPr kumimoji="1" lang="zh-CN" altLang="en-US" dirty="0"/>
          </a:p>
        </p:txBody>
      </p:sp>
      <p:graphicFrame>
        <p:nvGraphicFramePr>
          <p:cNvPr id="5" name="内容占位符 4">
            <a:extLst>
              <a:ext uri="{FF2B5EF4-FFF2-40B4-BE49-F238E27FC236}">
                <a16:creationId xmlns:a16="http://schemas.microsoft.com/office/drawing/2014/main" id="{B4223B14-2701-594B-894A-2DD2632E3304}"/>
              </a:ext>
            </a:extLst>
          </p:cNvPr>
          <p:cNvGraphicFramePr>
            <a:graphicFrameLocks noGrp="1"/>
          </p:cNvGraphicFramePr>
          <p:nvPr>
            <p:ph sz="half" idx="1"/>
            <p:extLst>
              <p:ext uri="{D42A27DB-BD31-4B8C-83A1-F6EECF244321}">
                <p14:modId xmlns:p14="http://schemas.microsoft.com/office/powerpoint/2010/main" val="744653671"/>
              </p:ext>
            </p:extLst>
          </p:nvPr>
        </p:nvGraphicFramePr>
        <p:xfrm>
          <a:off x="651903" y="1465480"/>
          <a:ext cx="10935204" cy="4646423"/>
        </p:xfrm>
        <a:graphic>
          <a:graphicData uri="http://schemas.openxmlformats.org/drawingml/2006/table">
            <a:tbl>
              <a:tblPr/>
              <a:tblGrid>
                <a:gridCol w="2206118">
                  <a:extLst>
                    <a:ext uri="{9D8B030D-6E8A-4147-A177-3AD203B41FA5}">
                      <a16:colId xmlns:a16="http://schemas.microsoft.com/office/drawing/2014/main" val="1667533235"/>
                    </a:ext>
                  </a:extLst>
                </a:gridCol>
                <a:gridCol w="2520280">
                  <a:extLst>
                    <a:ext uri="{9D8B030D-6E8A-4147-A177-3AD203B41FA5}">
                      <a16:colId xmlns:a16="http://schemas.microsoft.com/office/drawing/2014/main" val="2481643068"/>
                    </a:ext>
                  </a:extLst>
                </a:gridCol>
                <a:gridCol w="4896544">
                  <a:extLst>
                    <a:ext uri="{9D8B030D-6E8A-4147-A177-3AD203B41FA5}">
                      <a16:colId xmlns:a16="http://schemas.microsoft.com/office/drawing/2014/main" val="3967172452"/>
                    </a:ext>
                  </a:extLst>
                </a:gridCol>
                <a:gridCol w="1312262">
                  <a:extLst>
                    <a:ext uri="{9D8B030D-6E8A-4147-A177-3AD203B41FA5}">
                      <a16:colId xmlns:a16="http://schemas.microsoft.com/office/drawing/2014/main" val="1441883507"/>
                    </a:ext>
                  </a:extLst>
                </a:gridCol>
              </a:tblGrid>
              <a:tr h="376350">
                <a:tc>
                  <a:txBody>
                    <a:bodyPr/>
                    <a:lstStyle/>
                    <a:p>
                      <a:pPr algn="ctr"/>
                      <a:r>
                        <a:rPr lang="zh-CN" altLang="en-US" sz="1400" b="1" dirty="0">
                          <a:solidFill>
                            <a:srgbClr val="121212"/>
                          </a:solidFill>
                          <a:effectLst/>
                          <a:latin typeface="Gill Sans MT" panose="020B0502020104020203" pitchFamily="34" charset="0"/>
                          <a:ea typeface="Microsoft YaHei" panose="020B0503020204020204" pitchFamily="34" charset="-122"/>
                        </a:rPr>
                        <a:t>服务框架</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sz="1400" b="1" dirty="0">
                          <a:solidFill>
                            <a:srgbClr val="121212"/>
                          </a:solidFill>
                          <a:effectLst/>
                          <a:latin typeface="Gill Sans MT" panose="020B0502020104020203" pitchFamily="34" charset="0"/>
                          <a:ea typeface="Microsoft YaHei" panose="020B0503020204020204" pitchFamily="34" charset="-122"/>
                        </a:rPr>
                        <a:t>支持的模型</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sz="1400" b="1" dirty="0">
                          <a:solidFill>
                            <a:srgbClr val="121212"/>
                          </a:solidFill>
                          <a:effectLst/>
                          <a:latin typeface="Gill Sans MT" panose="020B0502020104020203" pitchFamily="34" charset="0"/>
                          <a:ea typeface="Microsoft YaHei" panose="020B0503020204020204" pitchFamily="34" charset="-122"/>
                        </a:rPr>
                        <a:t>开源仓库地址</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sz="1400" b="1" dirty="0">
                          <a:solidFill>
                            <a:srgbClr val="121212"/>
                          </a:solidFill>
                          <a:effectLst/>
                          <a:latin typeface="Gill Sans MT" panose="020B0502020104020203" pitchFamily="34" charset="0"/>
                          <a:ea typeface="Microsoft YaHei" panose="020B0503020204020204" pitchFamily="34" charset="-122"/>
                        </a:rPr>
                        <a:t>开源时间</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extLst>
                  <a:ext uri="{0D108BD9-81ED-4DB2-BD59-A6C34878D82A}">
                    <a16:rowId xmlns:a16="http://schemas.microsoft.com/office/drawing/2014/main" val="1392964119"/>
                  </a:ext>
                </a:extLst>
              </a:tr>
              <a:tr h="676618">
                <a:tc>
                  <a:txBody>
                    <a:bodyPr/>
                    <a:lstStyle/>
                    <a:p>
                      <a:r>
                        <a:rPr lang="en-US" sz="1400" dirty="0">
                          <a:effectLst/>
                          <a:latin typeface="Gill Sans MT" panose="020B0502020104020203" pitchFamily="34" charset="0"/>
                          <a:ea typeface="Microsoft YaHei" panose="020B0503020204020204" pitchFamily="34" charset="-122"/>
                        </a:rPr>
                        <a:t>TensorFlow Serving</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dirty="0">
                          <a:effectLst/>
                          <a:latin typeface="Gill Sans MT" panose="020B0502020104020203" pitchFamily="34" charset="0"/>
                          <a:ea typeface="Microsoft YaHei" panose="020B0503020204020204" pitchFamily="34" charset="-122"/>
                        </a:rPr>
                        <a:t>TensorFlow</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u="none" strike="noStrike" dirty="0">
                          <a:effectLst/>
                          <a:latin typeface="Gill Sans MT" panose="020B0502020104020203" pitchFamily="34" charset="0"/>
                          <a:ea typeface="Microsoft YaHei" panose="020B0503020204020204" pitchFamily="34" charset="-122"/>
                          <a:hlinkClick r:id="rId2"/>
                        </a:rPr>
                        <a:t>https://github.com/tensorflow/serving</a:t>
                      </a:r>
                      <a:endParaRPr lang="en-US" sz="1400" dirty="0">
                        <a:effectLst/>
                        <a:latin typeface="Gill Sans MT" panose="020B0502020104020203" pitchFamily="34" charset="0"/>
                        <a:ea typeface="Microsoft YaHei" panose="020B0503020204020204" pitchFamily="34" charset="-122"/>
                      </a:endParaRP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sz="1400" dirty="0">
                          <a:effectLst/>
                          <a:latin typeface="Gill Sans MT" panose="020B0502020104020203" pitchFamily="34" charset="0"/>
                          <a:ea typeface="Microsoft YaHei" panose="020B0503020204020204" pitchFamily="34" charset="-122"/>
                        </a:rPr>
                        <a:t>2016</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632833782"/>
                  </a:ext>
                </a:extLst>
              </a:tr>
              <a:tr h="676618">
                <a:tc>
                  <a:txBody>
                    <a:bodyPr/>
                    <a:lstStyle/>
                    <a:p>
                      <a:r>
                        <a:rPr lang="en-US" sz="1400">
                          <a:effectLst/>
                          <a:latin typeface="Gill Sans MT" panose="020B0502020104020203" pitchFamily="34" charset="0"/>
                          <a:ea typeface="Microsoft YaHei" panose="020B0503020204020204" pitchFamily="34" charset="-122"/>
                        </a:rPr>
                        <a:t>TorchServe</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a:effectLst/>
                          <a:latin typeface="Gill Sans MT" panose="020B0502020104020203" pitchFamily="34" charset="0"/>
                          <a:ea typeface="Microsoft YaHei" panose="020B0503020204020204" pitchFamily="34" charset="-122"/>
                        </a:rPr>
                        <a:t>PyTorch</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u="none" strike="noStrike">
                          <a:effectLst/>
                          <a:latin typeface="Gill Sans MT" panose="020B0502020104020203" pitchFamily="34" charset="0"/>
                          <a:ea typeface="Microsoft YaHei" panose="020B0503020204020204" pitchFamily="34" charset="-122"/>
                          <a:hlinkClick r:id="rId3"/>
                        </a:rPr>
                        <a:t>https://github.com/pytorch/serve</a:t>
                      </a:r>
                      <a:endParaRPr lang="en-US" sz="1400">
                        <a:effectLst/>
                        <a:latin typeface="Gill Sans MT" panose="020B0502020104020203" pitchFamily="34" charset="0"/>
                        <a:ea typeface="Microsoft YaHei" panose="020B0503020204020204" pitchFamily="34" charset="-122"/>
                      </a:endParaRP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sz="1400">
                          <a:effectLst/>
                          <a:latin typeface="Gill Sans MT" panose="020B0502020104020203" pitchFamily="34" charset="0"/>
                          <a:ea typeface="Microsoft YaHei" panose="020B0503020204020204" pitchFamily="34" charset="-122"/>
                        </a:rPr>
                        <a:t>2020</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593096355"/>
                  </a:ext>
                </a:extLst>
              </a:tr>
              <a:tr h="886983">
                <a:tc>
                  <a:txBody>
                    <a:bodyPr/>
                    <a:lstStyle/>
                    <a:p>
                      <a:r>
                        <a:rPr lang="en-US" sz="1400">
                          <a:effectLst/>
                          <a:latin typeface="Gill Sans MT" panose="020B0502020104020203" pitchFamily="34" charset="0"/>
                          <a:ea typeface="Microsoft YaHei" panose="020B0503020204020204" pitchFamily="34" charset="-122"/>
                        </a:rPr>
                        <a:t>Triton</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a:effectLst/>
                          <a:latin typeface="Gill Sans MT" panose="020B0502020104020203" pitchFamily="34" charset="0"/>
                          <a:ea typeface="Microsoft YaHei" panose="020B0503020204020204" pitchFamily="34" charset="-122"/>
                        </a:rPr>
                        <a:t>TensorFlow/PyTorch</a:t>
                      </a:r>
                      <a:r>
                        <a:rPr lang="zh-CN" altLang="en-US" sz="1400">
                          <a:effectLst/>
                          <a:latin typeface="Gill Sans MT" panose="020B0502020104020203" pitchFamily="34" charset="0"/>
                          <a:ea typeface="Microsoft YaHei" panose="020B0503020204020204" pitchFamily="34" charset="-122"/>
                        </a:rPr>
                        <a:t>等</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u="none" strike="noStrike">
                          <a:effectLst/>
                          <a:latin typeface="Gill Sans MT" panose="020B0502020104020203" pitchFamily="34" charset="0"/>
                          <a:ea typeface="Microsoft YaHei" panose="020B0503020204020204" pitchFamily="34" charset="-122"/>
                          <a:hlinkClick r:id="rId4"/>
                        </a:rPr>
                        <a:t>https://github.com/triton-inference-server/server</a:t>
                      </a:r>
                      <a:endParaRPr lang="en-US" sz="1400">
                        <a:effectLst/>
                        <a:latin typeface="Gill Sans MT" panose="020B0502020104020203" pitchFamily="34" charset="0"/>
                        <a:ea typeface="Microsoft YaHei" panose="020B0503020204020204" pitchFamily="34" charset="-122"/>
                      </a:endParaRP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sz="1400" dirty="0">
                          <a:effectLst/>
                          <a:latin typeface="Gill Sans MT" panose="020B0502020104020203" pitchFamily="34" charset="0"/>
                          <a:ea typeface="Microsoft YaHei" panose="020B0503020204020204" pitchFamily="34" charset="-122"/>
                        </a:rPr>
                        <a:t>2018</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433282530"/>
                  </a:ext>
                </a:extLst>
              </a:tr>
              <a:tr h="676618">
                <a:tc>
                  <a:txBody>
                    <a:bodyPr/>
                    <a:lstStyle/>
                    <a:p>
                      <a:r>
                        <a:rPr lang="en-US" sz="1400">
                          <a:effectLst/>
                          <a:latin typeface="Gill Sans MT" panose="020B0502020104020203" pitchFamily="34" charset="0"/>
                          <a:ea typeface="Microsoft YaHei" panose="020B0503020204020204" pitchFamily="34" charset="-122"/>
                        </a:rPr>
                        <a:t>BentoML</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a:effectLst/>
                          <a:latin typeface="Gill Sans MT" panose="020B0502020104020203" pitchFamily="34" charset="0"/>
                          <a:ea typeface="Microsoft YaHei" panose="020B0503020204020204" pitchFamily="34" charset="-122"/>
                        </a:rPr>
                        <a:t>TensorFlow/PyTorch</a:t>
                      </a:r>
                      <a:r>
                        <a:rPr lang="zh-CN" altLang="en-US" sz="1400">
                          <a:effectLst/>
                          <a:latin typeface="Gill Sans MT" panose="020B0502020104020203" pitchFamily="34" charset="0"/>
                          <a:ea typeface="Microsoft YaHei" panose="020B0503020204020204" pitchFamily="34" charset="-122"/>
                        </a:rPr>
                        <a:t>等</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u="none" strike="noStrike">
                          <a:effectLst/>
                          <a:latin typeface="Gill Sans MT" panose="020B0502020104020203" pitchFamily="34" charset="0"/>
                          <a:ea typeface="Microsoft YaHei" panose="020B0503020204020204" pitchFamily="34" charset="-122"/>
                          <a:hlinkClick r:id="rId5"/>
                        </a:rPr>
                        <a:t>https://github.com/bentoml/BentoML</a:t>
                      </a:r>
                      <a:endParaRPr lang="en-US" sz="1400">
                        <a:effectLst/>
                        <a:latin typeface="Gill Sans MT" panose="020B0502020104020203" pitchFamily="34" charset="0"/>
                        <a:ea typeface="Microsoft YaHei" panose="020B0503020204020204" pitchFamily="34" charset="-122"/>
                      </a:endParaRP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sz="1400">
                          <a:effectLst/>
                          <a:latin typeface="Gill Sans MT" panose="020B0502020104020203" pitchFamily="34" charset="0"/>
                          <a:ea typeface="Microsoft YaHei" panose="020B0503020204020204" pitchFamily="34" charset="-122"/>
                        </a:rPr>
                        <a:t>2019</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1161701336"/>
                  </a:ext>
                </a:extLst>
              </a:tr>
              <a:tr h="676618">
                <a:tc>
                  <a:txBody>
                    <a:bodyPr/>
                    <a:lstStyle/>
                    <a:p>
                      <a:r>
                        <a:rPr lang="en-US" sz="1400">
                          <a:effectLst/>
                          <a:latin typeface="Gill Sans MT" panose="020B0502020104020203" pitchFamily="34" charset="0"/>
                          <a:ea typeface="Microsoft YaHei" panose="020B0503020204020204" pitchFamily="34" charset="-122"/>
                        </a:rPr>
                        <a:t>Kubeflow</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a:effectLst/>
                          <a:latin typeface="Gill Sans MT" panose="020B0502020104020203" pitchFamily="34" charset="0"/>
                          <a:ea typeface="Microsoft YaHei" panose="020B0503020204020204" pitchFamily="34" charset="-122"/>
                        </a:rPr>
                        <a:t>TensorFlow/PyTorch</a:t>
                      </a:r>
                      <a:r>
                        <a:rPr lang="zh-CN" altLang="en-US" sz="1400">
                          <a:effectLst/>
                          <a:latin typeface="Gill Sans MT" panose="020B0502020104020203" pitchFamily="34" charset="0"/>
                          <a:ea typeface="Microsoft YaHei" panose="020B0503020204020204" pitchFamily="34" charset="-122"/>
                        </a:rPr>
                        <a:t>等</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u="none" strike="noStrike">
                          <a:effectLst/>
                          <a:latin typeface="Gill Sans MT" panose="020B0502020104020203" pitchFamily="34" charset="0"/>
                          <a:ea typeface="Microsoft YaHei" panose="020B0503020204020204" pitchFamily="34" charset="-122"/>
                          <a:hlinkClick r:id="rId6"/>
                        </a:rPr>
                        <a:t>https://github.com/kubeflow/kfserving</a:t>
                      </a:r>
                      <a:endParaRPr lang="en-US" sz="1400">
                        <a:effectLst/>
                        <a:latin typeface="Gill Sans MT" panose="020B0502020104020203" pitchFamily="34" charset="0"/>
                        <a:ea typeface="Microsoft YaHei" panose="020B0503020204020204" pitchFamily="34" charset="-122"/>
                      </a:endParaRP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sz="1400">
                          <a:effectLst/>
                          <a:latin typeface="Gill Sans MT" panose="020B0502020104020203" pitchFamily="34" charset="0"/>
                          <a:ea typeface="Microsoft YaHei" panose="020B0503020204020204" pitchFamily="34" charset="-122"/>
                        </a:rPr>
                        <a:t>2019</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173349783"/>
                  </a:ext>
                </a:extLst>
              </a:tr>
              <a:tr h="676618">
                <a:tc>
                  <a:txBody>
                    <a:bodyPr/>
                    <a:lstStyle/>
                    <a:p>
                      <a:r>
                        <a:rPr lang="en-US" sz="1400">
                          <a:effectLst/>
                          <a:latin typeface="Gill Sans MT" panose="020B0502020104020203" pitchFamily="34" charset="0"/>
                          <a:ea typeface="Microsoft YaHei" panose="020B0503020204020204" pitchFamily="34" charset="-122"/>
                        </a:rPr>
                        <a:t>Seldon Core</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a:effectLst/>
                          <a:latin typeface="Gill Sans MT" panose="020B0502020104020203" pitchFamily="34" charset="0"/>
                          <a:ea typeface="Microsoft YaHei" panose="020B0503020204020204" pitchFamily="34" charset="-122"/>
                        </a:rPr>
                        <a:t>TensorFlow/PyTorch</a:t>
                      </a:r>
                      <a:r>
                        <a:rPr lang="zh-CN" altLang="en-US" sz="1400">
                          <a:effectLst/>
                          <a:latin typeface="Gill Sans MT" panose="020B0502020104020203" pitchFamily="34" charset="0"/>
                          <a:ea typeface="Microsoft YaHei" panose="020B0503020204020204" pitchFamily="34" charset="-122"/>
                        </a:rPr>
                        <a:t>等</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sz="1400" u="none" strike="noStrike">
                          <a:effectLst/>
                          <a:latin typeface="Gill Sans MT" panose="020B0502020104020203" pitchFamily="34" charset="0"/>
                          <a:ea typeface="Microsoft YaHei" panose="020B0503020204020204" pitchFamily="34" charset="-122"/>
                          <a:hlinkClick r:id="rId7"/>
                        </a:rPr>
                        <a:t>https://github.com/SeldonIO/seldon-core</a:t>
                      </a:r>
                      <a:endParaRPr lang="en-US" sz="1400">
                        <a:effectLst/>
                        <a:latin typeface="Gill Sans MT" panose="020B0502020104020203" pitchFamily="34" charset="0"/>
                        <a:ea typeface="Microsoft YaHei" panose="020B0503020204020204" pitchFamily="34" charset="-122"/>
                      </a:endParaRP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sz="1400" dirty="0">
                          <a:effectLst/>
                          <a:latin typeface="Gill Sans MT" panose="020B0502020104020203" pitchFamily="34" charset="0"/>
                          <a:ea typeface="Microsoft YaHei" panose="020B0503020204020204" pitchFamily="34" charset="-122"/>
                        </a:rPr>
                        <a:t>2018</a:t>
                      </a:r>
                    </a:p>
                  </a:txBody>
                  <a:tcPr marL="91045" marR="91045" marT="22761" marB="22761"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48218012"/>
                  </a:ext>
                </a:extLst>
              </a:tr>
            </a:tbl>
          </a:graphicData>
        </a:graphic>
      </p:graphicFrame>
    </p:spTree>
    <p:extLst>
      <p:ext uri="{BB962C8B-B14F-4D97-AF65-F5344CB8AC3E}">
        <p14:creationId xmlns:p14="http://schemas.microsoft.com/office/powerpoint/2010/main" val="100423548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19A5AB-118F-4A42-A705-9064E12DA938}"/>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Triton</a:t>
            </a:r>
            <a:endParaRPr kumimoji="1" lang="zh-CN" altLang="en-US" dirty="0">
              <a:latin typeface="Futura Medium" panose="020B0602020204020303" pitchFamily="34" charset="-79"/>
              <a:cs typeface="Futura Medium" panose="020B0602020204020303" pitchFamily="34" charset="-79"/>
            </a:endParaRPr>
          </a:p>
        </p:txBody>
      </p:sp>
      <p:pic>
        <p:nvPicPr>
          <p:cNvPr id="7" name="图片 6">
            <a:extLst>
              <a:ext uri="{FF2B5EF4-FFF2-40B4-BE49-F238E27FC236}">
                <a16:creationId xmlns:a16="http://schemas.microsoft.com/office/drawing/2014/main" id="{4E906872-B78F-5747-A355-340FB850328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4319" b="4297"/>
          <a:stretch/>
        </p:blipFill>
        <p:spPr>
          <a:xfrm>
            <a:off x="1777901" y="2564904"/>
            <a:ext cx="8243652" cy="3683176"/>
          </a:xfrm>
          <a:prstGeom prst="rect">
            <a:avLst/>
          </a:prstGeom>
        </p:spPr>
      </p:pic>
      <p:sp>
        <p:nvSpPr>
          <p:cNvPr id="3" name="内容占位符 2">
            <a:extLst>
              <a:ext uri="{FF2B5EF4-FFF2-40B4-BE49-F238E27FC236}">
                <a16:creationId xmlns:a16="http://schemas.microsoft.com/office/drawing/2014/main" id="{BD010AEF-C08F-8944-B246-B3C069F0899E}"/>
              </a:ext>
            </a:extLst>
          </p:cNvPr>
          <p:cNvSpPr>
            <a:spLocks noGrp="1"/>
          </p:cNvSpPr>
          <p:nvPr>
            <p:ph sz="half" idx="1"/>
          </p:nvPr>
        </p:nvSpPr>
        <p:spPr>
          <a:xfrm>
            <a:off x="623635" y="1340768"/>
            <a:ext cx="10875346" cy="4525736"/>
          </a:xfrm>
        </p:spPr>
        <p:txBody>
          <a:bodyPr/>
          <a:lstStyle/>
          <a:p>
            <a:pPr>
              <a:lnSpc>
                <a:spcPct val="150000"/>
              </a:lnSpc>
            </a:pPr>
            <a:r>
              <a:rPr kumimoji="1" lang="en-US" altLang="zh-CN" dirty="0">
                <a:latin typeface="Gill Sans MT" panose="020B0502020104020203" pitchFamily="34" charset="0"/>
              </a:rPr>
              <a:t>Triton</a:t>
            </a:r>
            <a:r>
              <a:rPr kumimoji="1" lang="zh-CN" altLang="en-US" dirty="0">
                <a:latin typeface="Gill Sans MT" panose="020B0502020104020203" pitchFamily="34" charset="0"/>
              </a:rPr>
              <a:t>推理服务器 </a:t>
            </a:r>
            <a:r>
              <a:rPr kumimoji="1" lang="en-US" altLang="zh-CN" dirty="0">
                <a:latin typeface="Gill Sans MT" panose="020B0502020104020203" pitchFamily="34" charset="0"/>
              </a:rPr>
              <a:t>(NVIDIA</a:t>
            </a:r>
            <a:r>
              <a:rPr kumimoji="1" lang="zh-CN" altLang="en-US" dirty="0">
                <a:latin typeface="Gill Sans MT" panose="020B0502020104020203" pitchFamily="34" charset="0"/>
              </a:rPr>
              <a:t> </a:t>
            </a:r>
            <a:r>
              <a:rPr kumimoji="1" lang="en-US" altLang="zh-CN" dirty="0">
                <a:latin typeface="Gill Sans MT" panose="020B0502020104020203" pitchFamily="34" charset="0"/>
              </a:rPr>
              <a:t>Triton</a:t>
            </a:r>
            <a:r>
              <a:rPr kumimoji="1" lang="zh-CN" altLang="en-US" dirty="0">
                <a:latin typeface="Gill Sans MT" panose="020B0502020104020203" pitchFamily="34" charset="0"/>
              </a:rPr>
              <a:t> </a:t>
            </a:r>
            <a:r>
              <a:rPr kumimoji="1" lang="en-US" altLang="zh-CN" dirty="0">
                <a:latin typeface="Gill Sans MT" panose="020B0502020104020203" pitchFamily="34" charset="0"/>
              </a:rPr>
              <a:t>Inference</a:t>
            </a:r>
            <a:r>
              <a:rPr kumimoji="1" lang="zh-CN" altLang="en-US" dirty="0">
                <a:latin typeface="Gill Sans MT" panose="020B0502020104020203" pitchFamily="34" charset="0"/>
              </a:rPr>
              <a:t> </a:t>
            </a:r>
            <a:r>
              <a:rPr kumimoji="1" lang="en-US" altLang="zh-CN" dirty="0">
                <a:latin typeface="Gill Sans MT" panose="020B0502020104020203" pitchFamily="34" charset="0"/>
              </a:rPr>
              <a:t>Server)</a:t>
            </a:r>
            <a:r>
              <a:rPr kumimoji="1" lang="zh-CN" altLang="en-US" dirty="0">
                <a:latin typeface="Gill Sans MT" panose="020B0502020104020203" pitchFamily="34" charset="0"/>
              </a:rPr>
              <a:t> 是英伟达等公司推出的开源推理框架，为用户提供部署在云和边缘推理上的解决方案。</a:t>
            </a:r>
          </a:p>
        </p:txBody>
      </p:sp>
    </p:spTree>
    <p:extLst>
      <p:ext uri="{BB962C8B-B14F-4D97-AF65-F5344CB8AC3E}">
        <p14:creationId xmlns:p14="http://schemas.microsoft.com/office/powerpoint/2010/main" val="18958205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8EC32-516C-874B-90C2-97A3784D4A6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Triton</a:t>
            </a:r>
            <a:r>
              <a:rPr kumimoji="1" lang="zh-CN" altLang="en-US" dirty="0">
                <a:latin typeface="Futura Medium" panose="020B0602020204020303" pitchFamily="34" charset="-79"/>
                <a:cs typeface="Futura Medium" panose="020B0602020204020303" pitchFamily="34" charset="-79"/>
              </a:rPr>
              <a:t> 接入层</a:t>
            </a:r>
          </a:p>
        </p:txBody>
      </p:sp>
      <p:sp>
        <p:nvSpPr>
          <p:cNvPr id="3" name="内容占位符 2">
            <a:extLst>
              <a:ext uri="{FF2B5EF4-FFF2-40B4-BE49-F238E27FC236}">
                <a16:creationId xmlns:a16="http://schemas.microsoft.com/office/drawing/2014/main" id="{9D781DC6-A734-C440-B562-9CC0A60AE756}"/>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Triton</a:t>
            </a:r>
            <a:r>
              <a:rPr lang="zh-CN" altLang="en-US" dirty="0">
                <a:latin typeface="Gill Sans MT" panose="020B0502020104020203" pitchFamily="34" charset="0"/>
              </a:rPr>
              <a:t> 支持 </a:t>
            </a:r>
            <a:r>
              <a:rPr lang="en-US" altLang="zh-CN" dirty="0">
                <a:latin typeface="Gill Sans MT" panose="020B0502020104020203" pitchFamily="34" charset="0"/>
              </a:rPr>
              <a:t>HTTP/REST</a:t>
            </a:r>
            <a:r>
              <a:rPr lang="zh-CN" altLang="en-US" dirty="0">
                <a:latin typeface="Gill Sans MT" panose="020B0502020104020203" pitchFamily="34" charset="0"/>
              </a:rPr>
              <a:t> 和 </a:t>
            </a:r>
            <a:r>
              <a:rPr lang="en-US" altLang="zh-CN" dirty="0">
                <a:latin typeface="Gill Sans MT" panose="020B0502020104020203" pitchFamily="34" charset="0"/>
              </a:rPr>
              <a:t>GRPC</a:t>
            </a:r>
            <a:r>
              <a:rPr lang="zh-CN" altLang="en-US" dirty="0">
                <a:latin typeface="Gill Sans MT" panose="020B0502020104020203" pitchFamily="34" charset="0"/>
              </a:rPr>
              <a:t> 协议。其实除此之外，</a:t>
            </a:r>
            <a:r>
              <a:rPr lang="en-US" altLang="zh-CN" dirty="0">
                <a:latin typeface="Gill Sans MT" panose="020B0502020104020203" pitchFamily="34" charset="0"/>
              </a:rPr>
              <a:t>Triton</a:t>
            </a:r>
            <a:r>
              <a:rPr lang="zh-CN" altLang="en-US" dirty="0">
                <a:latin typeface="Gill Sans MT" panose="020B0502020104020203" pitchFamily="34" charset="0"/>
              </a:rPr>
              <a:t> 还支持共享内存（</a:t>
            </a:r>
            <a:r>
              <a:rPr lang="en-US" altLang="zh-CN" dirty="0">
                <a:latin typeface="Gill Sans MT" panose="020B0502020104020203" pitchFamily="34" charset="0"/>
              </a:rPr>
              <a:t>Shared Memory</a:t>
            </a:r>
            <a:r>
              <a:rPr lang="zh-CN" altLang="en-US" dirty="0">
                <a:latin typeface="Gill Sans MT" panose="020B0502020104020203" pitchFamily="34" charset="0"/>
              </a:rPr>
              <a:t>）的 </a:t>
            </a:r>
            <a:r>
              <a:rPr lang="en-US" altLang="zh-CN" dirty="0">
                <a:latin typeface="Gill Sans MT" panose="020B0502020104020203" pitchFamily="34" charset="0"/>
              </a:rPr>
              <a:t>IPC</a:t>
            </a:r>
            <a:r>
              <a:rPr lang="zh-CN" altLang="en-US" dirty="0">
                <a:latin typeface="Gill Sans MT" panose="020B0502020104020203" pitchFamily="34" charset="0"/>
              </a:rPr>
              <a:t>（</a:t>
            </a:r>
            <a:r>
              <a:rPr lang="en-US" altLang="zh-CN" dirty="0">
                <a:latin typeface="Gill Sans MT" panose="020B0502020104020203" pitchFamily="34" charset="0"/>
              </a:rPr>
              <a:t>Inter-Process Communication</a:t>
            </a:r>
            <a:r>
              <a:rPr lang="zh-CN" altLang="en-US" dirty="0">
                <a:latin typeface="Gill Sans MT" panose="020B0502020104020203" pitchFamily="34" charset="0"/>
              </a:rPr>
              <a:t>）通信机制。</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2C8F9DDF-F133-EF43-9CA8-604C83F4B9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6413" y="548680"/>
            <a:ext cx="4754666" cy="6173970"/>
          </a:xfrm>
          <a:prstGeom prst="rect">
            <a:avLst/>
          </a:prstGeom>
        </p:spPr>
      </p:pic>
      <p:sp>
        <p:nvSpPr>
          <p:cNvPr id="6" name="矩形 5">
            <a:extLst>
              <a:ext uri="{FF2B5EF4-FFF2-40B4-BE49-F238E27FC236}">
                <a16:creationId xmlns:a16="http://schemas.microsoft.com/office/drawing/2014/main" id="{24FCC9CE-8A06-1B4F-9CAF-A40E35059191}"/>
              </a:ext>
            </a:extLst>
          </p:cNvPr>
          <p:cNvSpPr/>
          <p:nvPr/>
        </p:nvSpPr>
        <p:spPr bwMode="auto">
          <a:xfrm>
            <a:off x="7754565" y="1471658"/>
            <a:ext cx="1872208" cy="2029350"/>
          </a:xfrm>
          <a:prstGeom prst="rect">
            <a:avLst/>
          </a:prstGeom>
          <a:noFill/>
          <a:ln w="38100" cap="flat" cmpd="sng" algn="ctr">
            <a:solidFill>
              <a:srgbClr val="C00000"/>
            </a:solidFill>
            <a:prstDash val="sysDash"/>
            <a:round/>
            <a:headEnd type="none" w="med" len="med"/>
            <a:tailEnd type="none" w="med" len="med"/>
            <a:extLst>
              <a:ext uri="{C807C97D-BFC1-408E-A445-0C87EB9F89A2}">
                <ask:lineSketchStyleProps xmlns:ask="http://schemas.microsoft.com/office/drawing/2018/sketchyshapes" sd="2241321503">
                  <a:custGeom>
                    <a:avLst/>
                    <a:gdLst>
                      <a:gd name="connsiteX0" fmla="*/ 0 w 1872208"/>
                      <a:gd name="connsiteY0" fmla="*/ 0 h 2029350"/>
                      <a:gd name="connsiteX1" fmla="*/ 624069 w 1872208"/>
                      <a:gd name="connsiteY1" fmla="*/ 0 h 2029350"/>
                      <a:gd name="connsiteX2" fmla="*/ 1191972 w 1872208"/>
                      <a:gd name="connsiteY2" fmla="*/ 0 h 2029350"/>
                      <a:gd name="connsiteX3" fmla="*/ 1872208 w 1872208"/>
                      <a:gd name="connsiteY3" fmla="*/ 0 h 2029350"/>
                      <a:gd name="connsiteX4" fmla="*/ 1872208 w 1872208"/>
                      <a:gd name="connsiteY4" fmla="*/ 635863 h 2029350"/>
                      <a:gd name="connsiteX5" fmla="*/ 1872208 w 1872208"/>
                      <a:gd name="connsiteY5" fmla="*/ 1271726 h 2029350"/>
                      <a:gd name="connsiteX6" fmla="*/ 1872208 w 1872208"/>
                      <a:gd name="connsiteY6" fmla="*/ 2029350 h 2029350"/>
                      <a:gd name="connsiteX7" fmla="*/ 1210695 w 1872208"/>
                      <a:gd name="connsiteY7" fmla="*/ 2029350 h 2029350"/>
                      <a:gd name="connsiteX8" fmla="*/ 642791 w 1872208"/>
                      <a:gd name="connsiteY8" fmla="*/ 2029350 h 2029350"/>
                      <a:gd name="connsiteX9" fmla="*/ 0 w 1872208"/>
                      <a:gd name="connsiteY9" fmla="*/ 2029350 h 2029350"/>
                      <a:gd name="connsiteX10" fmla="*/ 0 w 1872208"/>
                      <a:gd name="connsiteY10" fmla="*/ 1373194 h 2029350"/>
                      <a:gd name="connsiteX11" fmla="*/ 0 w 1872208"/>
                      <a:gd name="connsiteY11" fmla="*/ 737331 h 2029350"/>
                      <a:gd name="connsiteX12" fmla="*/ 0 w 1872208"/>
                      <a:gd name="connsiteY12" fmla="*/ 0 h 20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2208" h="2029350" extrusionOk="0">
                        <a:moveTo>
                          <a:pt x="0" y="0"/>
                        </a:moveTo>
                        <a:cubicBezTo>
                          <a:pt x="282427" y="-12159"/>
                          <a:pt x="323398" y="6462"/>
                          <a:pt x="624069" y="0"/>
                        </a:cubicBezTo>
                        <a:cubicBezTo>
                          <a:pt x="924740" y="-6462"/>
                          <a:pt x="918331" y="9482"/>
                          <a:pt x="1191972" y="0"/>
                        </a:cubicBezTo>
                        <a:cubicBezTo>
                          <a:pt x="1465613" y="-9482"/>
                          <a:pt x="1604784" y="-12147"/>
                          <a:pt x="1872208" y="0"/>
                        </a:cubicBezTo>
                        <a:cubicBezTo>
                          <a:pt x="1843660" y="167170"/>
                          <a:pt x="1869514" y="360790"/>
                          <a:pt x="1872208" y="635863"/>
                        </a:cubicBezTo>
                        <a:cubicBezTo>
                          <a:pt x="1874902" y="910936"/>
                          <a:pt x="1869032" y="1141369"/>
                          <a:pt x="1872208" y="1271726"/>
                        </a:cubicBezTo>
                        <a:cubicBezTo>
                          <a:pt x="1875384" y="1402083"/>
                          <a:pt x="1858098" y="1687076"/>
                          <a:pt x="1872208" y="2029350"/>
                        </a:cubicBezTo>
                        <a:cubicBezTo>
                          <a:pt x="1632356" y="2050156"/>
                          <a:pt x="1506653" y="2034983"/>
                          <a:pt x="1210695" y="2029350"/>
                        </a:cubicBezTo>
                        <a:cubicBezTo>
                          <a:pt x="914737" y="2023717"/>
                          <a:pt x="915243" y="2047258"/>
                          <a:pt x="642791" y="2029350"/>
                        </a:cubicBezTo>
                        <a:cubicBezTo>
                          <a:pt x="370339" y="2011442"/>
                          <a:pt x="275283" y="2027272"/>
                          <a:pt x="0" y="2029350"/>
                        </a:cubicBezTo>
                        <a:cubicBezTo>
                          <a:pt x="9377" y="1852317"/>
                          <a:pt x="-25382" y="1517480"/>
                          <a:pt x="0" y="1373194"/>
                        </a:cubicBezTo>
                        <a:cubicBezTo>
                          <a:pt x="25382" y="1228908"/>
                          <a:pt x="-6948" y="869360"/>
                          <a:pt x="0" y="737331"/>
                        </a:cubicBezTo>
                        <a:cubicBezTo>
                          <a:pt x="6948" y="605302"/>
                          <a:pt x="-27164" y="356518"/>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6474602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8EC32-516C-874B-90C2-97A3784D4A6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Triton</a:t>
            </a:r>
            <a:r>
              <a:rPr kumimoji="1" lang="zh-CN" altLang="en-US" dirty="0">
                <a:latin typeface="Futura Medium" panose="020B0602020204020303" pitchFamily="34" charset="-79"/>
                <a:cs typeface="Futura Medium" panose="020B0602020204020303" pitchFamily="34" charset="-79"/>
              </a:rPr>
              <a:t> </a:t>
            </a:r>
            <a:r>
              <a:rPr lang="zh-CN" altLang="en-US" dirty="0"/>
              <a:t>模型仓库</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9D781DC6-A734-C440-B562-9CC0A60AE756}"/>
              </a:ext>
            </a:extLst>
          </p:cNvPr>
          <p:cNvSpPr>
            <a:spLocks noGrp="1"/>
          </p:cNvSpPr>
          <p:nvPr>
            <p:ph sz="half" idx="1"/>
          </p:nvPr>
        </p:nvSpPr>
        <p:spPr/>
        <p:txBody>
          <a:bodyPr/>
          <a:lstStyle/>
          <a:p>
            <a:pPr>
              <a:lnSpc>
                <a:spcPct val="150000"/>
              </a:lnSpc>
            </a:pPr>
            <a:r>
              <a:rPr lang="zh-CN" altLang="en-US" dirty="0"/>
              <a:t>模型仓库可以是本地的持久化存储介质（磁盘），也可以接入 </a:t>
            </a:r>
            <a:r>
              <a:rPr lang="en-US" altLang="zh-CN" dirty="0"/>
              <a:t>Google Cloud Platform</a:t>
            </a:r>
            <a:r>
              <a:rPr lang="zh-CN" altLang="en-US" dirty="0"/>
              <a:t> 或者 </a:t>
            </a:r>
            <a:r>
              <a:rPr lang="en-US" altLang="zh-CN" dirty="0"/>
              <a:t>AWS S3</a:t>
            </a:r>
            <a:r>
              <a:rPr lang="zh-CN" altLang="en-US" dirty="0"/>
              <a:t> 模型仓库。</a:t>
            </a:r>
            <a:r>
              <a:rPr lang="en-US" altLang="zh-CN" dirty="0"/>
              <a:t>Triton</a:t>
            </a:r>
            <a:r>
              <a:rPr lang="zh-CN" altLang="en-US" dirty="0"/>
              <a:t>的模型仓库支持多模型、也支持模型编排。</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2C8F9DDF-F133-EF43-9CA8-604C83F4B9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6413" y="548680"/>
            <a:ext cx="4754666" cy="6173970"/>
          </a:xfrm>
          <a:prstGeom prst="rect">
            <a:avLst/>
          </a:prstGeom>
        </p:spPr>
      </p:pic>
      <p:sp>
        <p:nvSpPr>
          <p:cNvPr id="6" name="矩形 5">
            <a:extLst>
              <a:ext uri="{FF2B5EF4-FFF2-40B4-BE49-F238E27FC236}">
                <a16:creationId xmlns:a16="http://schemas.microsoft.com/office/drawing/2014/main" id="{24FCC9CE-8A06-1B4F-9CAF-A40E35059191}"/>
              </a:ext>
            </a:extLst>
          </p:cNvPr>
          <p:cNvSpPr/>
          <p:nvPr/>
        </p:nvSpPr>
        <p:spPr bwMode="auto">
          <a:xfrm>
            <a:off x="9554765" y="1399650"/>
            <a:ext cx="1656184" cy="1597302"/>
          </a:xfrm>
          <a:prstGeom prst="rect">
            <a:avLst/>
          </a:prstGeom>
          <a:noFill/>
          <a:ln w="38100" cap="flat" cmpd="sng" algn="ctr">
            <a:solidFill>
              <a:srgbClr val="C00000"/>
            </a:solidFill>
            <a:prstDash val="sysDash"/>
            <a:round/>
            <a:headEnd type="none" w="med" len="med"/>
            <a:tailEnd type="none" w="med" len="med"/>
            <a:extLst>
              <a:ext uri="{C807C97D-BFC1-408E-A445-0C87EB9F89A2}">
                <ask:lineSketchStyleProps xmlns:ask="http://schemas.microsoft.com/office/drawing/2018/sketchyshapes" sd="2241321503">
                  <a:custGeom>
                    <a:avLst/>
                    <a:gdLst>
                      <a:gd name="connsiteX0" fmla="*/ 0 w 1656184"/>
                      <a:gd name="connsiteY0" fmla="*/ 0 h 1597302"/>
                      <a:gd name="connsiteX1" fmla="*/ 552061 w 1656184"/>
                      <a:gd name="connsiteY1" fmla="*/ 0 h 1597302"/>
                      <a:gd name="connsiteX2" fmla="*/ 1054437 w 1656184"/>
                      <a:gd name="connsiteY2" fmla="*/ 0 h 1597302"/>
                      <a:gd name="connsiteX3" fmla="*/ 1656184 w 1656184"/>
                      <a:gd name="connsiteY3" fmla="*/ 0 h 1597302"/>
                      <a:gd name="connsiteX4" fmla="*/ 1656184 w 1656184"/>
                      <a:gd name="connsiteY4" fmla="*/ 500488 h 1597302"/>
                      <a:gd name="connsiteX5" fmla="*/ 1656184 w 1656184"/>
                      <a:gd name="connsiteY5" fmla="*/ 1000976 h 1597302"/>
                      <a:gd name="connsiteX6" fmla="*/ 1656184 w 1656184"/>
                      <a:gd name="connsiteY6" fmla="*/ 1597302 h 1597302"/>
                      <a:gd name="connsiteX7" fmla="*/ 1070999 w 1656184"/>
                      <a:gd name="connsiteY7" fmla="*/ 1597302 h 1597302"/>
                      <a:gd name="connsiteX8" fmla="*/ 568623 w 1656184"/>
                      <a:gd name="connsiteY8" fmla="*/ 1597302 h 1597302"/>
                      <a:gd name="connsiteX9" fmla="*/ 0 w 1656184"/>
                      <a:gd name="connsiteY9" fmla="*/ 1597302 h 1597302"/>
                      <a:gd name="connsiteX10" fmla="*/ 0 w 1656184"/>
                      <a:gd name="connsiteY10" fmla="*/ 1080841 h 1597302"/>
                      <a:gd name="connsiteX11" fmla="*/ 0 w 1656184"/>
                      <a:gd name="connsiteY11" fmla="*/ 580353 h 1597302"/>
                      <a:gd name="connsiteX12" fmla="*/ 0 w 1656184"/>
                      <a:gd name="connsiteY12" fmla="*/ 0 h 159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6184" h="1597302" extrusionOk="0">
                        <a:moveTo>
                          <a:pt x="0" y="0"/>
                        </a:moveTo>
                        <a:cubicBezTo>
                          <a:pt x="159123" y="13200"/>
                          <a:pt x="293247" y="5278"/>
                          <a:pt x="552061" y="0"/>
                        </a:cubicBezTo>
                        <a:cubicBezTo>
                          <a:pt x="810875" y="-5278"/>
                          <a:pt x="913857" y="-8941"/>
                          <a:pt x="1054437" y="0"/>
                        </a:cubicBezTo>
                        <a:cubicBezTo>
                          <a:pt x="1195017" y="8941"/>
                          <a:pt x="1379882" y="-14926"/>
                          <a:pt x="1656184" y="0"/>
                        </a:cubicBezTo>
                        <a:cubicBezTo>
                          <a:pt x="1654274" y="176949"/>
                          <a:pt x="1641898" y="305929"/>
                          <a:pt x="1656184" y="500488"/>
                        </a:cubicBezTo>
                        <a:cubicBezTo>
                          <a:pt x="1670470" y="695047"/>
                          <a:pt x="1632363" y="819499"/>
                          <a:pt x="1656184" y="1000976"/>
                        </a:cubicBezTo>
                        <a:cubicBezTo>
                          <a:pt x="1680005" y="1182453"/>
                          <a:pt x="1626959" y="1384756"/>
                          <a:pt x="1656184" y="1597302"/>
                        </a:cubicBezTo>
                        <a:cubicBezTo>
                          <a:pt x="1527878" y="1602084"/>
                          <a:pt x="1353216" y="1615472"/>
                          <a:pt x="1070999" y="1597302"/>
                        </a:cubicBezTo>
                        <a:cubicBezTo>
                          <a:pt x="788782" y="1579132"/>
                          <a:pt x="794090" y="1579001"/>
                          <a:pt x="568623" y="1597302"/>
                        </a:cubicBezTo>
                        <a:cubicBezTo>
                          <a:pt x="343156" y="1615603"/>
                          <a:pt x="227419" y="1582063"/>
                          <a:pt x="0" y="1597302"/>
                        </a:cubicBezTo>
                        <a:cubicBezTo>
                          <a:pt x="-24315" y="1472242"/>
                          <a:pt x="20358" y="1237453"/>
                          <a:pt x="0" y="1080841"/>
                        </a:cubicBezTo>
                        <a:cubicBezTo>
                          <a:pt x="-20358" y="924229"/>
                          <a:pt x="-19396" y="802424"/>
                          <a:pt x="0" y="580353"/>
                        </a:cubicBezTo>
                        <a:cubicBezTo>
                          <a:pt x="19396" y="358282"/>
                          <a:pt x="26906" y="288742"/>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0262021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8EC32-516C-874B-90C2-97A3784D4A6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Triton</a:t>
            </a:r>
            <a:r>
              <a:rPr kumimoji="1" lang="zh-CN" altLang="en-US" dirty="0">
                <a:latin typeface="Futura Medium" panose="020B0602020204020303" pitchFamily="34" charset="-79"/>
                <a:cs typeface="Futura Medium" panose="020B0602020204020303" pitchFamily="34" charset="-79"/>
              </a:rPr>
              <a:t> </a:t>
            </a:r>
            <a:r>
              <a:rPr lang="zh-CN" altLang="en-US" dirty="0"/>
              <a:t>模型预编排</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9D781DC6-A734-C440-B562-9CC0A60AE756}"/>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Pre-Model Scheduler Queues</a:t>
            </a:r>
            <a:r>
              <a:rPr lang="zh-CN" altLang="en-US" dirty="0">
                <a:latin typeface="Gill Sans MT" panose="020B0502020104020203" pitchFamily="34" charset="0"/>
              </a:rPr>
              <a:t>，核心工作是模型编排：通过解析请求的</a:t>
            </a:r>
            <a:r>
              <a:rPr lang="en-US" altLang="zh-CN" dirty="0">
                <a:latin typeface="Gill Sans MT" panose="020B0502020104020203" pitchFamily="34" charset="0"/>
              </a:rPr>
              <a:t>URL</a:t>
            </a:r>
            <a:r>
              <a:rPr lang="zh-CN" altLang="en-US" dirty="0">
                <a:latin typeface="Gill Sans MT" panose="020B0502020104020203" pitchFamily="34" charset="0"/>
              </a:rPr>
              <a:t>，从模型仓库查询到编排信息，执行模型编排。</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2C8F9DDF-F133-EF43-9CA8-604C83F4B9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6413" y="548680"/>
            <a:ext cx="4754666" cy="6173970"/>
          </a:xfrm>
          <a:prstGeom prst="rect">
            <a:avLst/>
          </a:prstGeom>
        </p:spPr>
      </p:pic>
      <p:sp>
        <p:nvSpPr>
          <p:cNvPr id="6" name="矩形 5">
            <a:extLst>
              <a:ext uri="{FF2B5EF4-FFF2-40B4-BE49-F238E27FC236}">
                <a16:creationId xmlns:a16="http://schemas.microsoft.com/office/drawing/2014/main" id="{24FCC9CE-8A06-1B4F-9CAF-A40E35059191}"/>
              </a:ext>
            </a:extLst>
          </p:cNvPr>
          <p:cNvSpPr/>
          <p:nvPr/>
        </p:nvSpPr>
        <p:spPr bwMode="auto">
          <a:xfrm>
            <a:off x="7394525" y="3638459"/>
            <a:ext cx="1296144" cy="2022789"/>
          </a:xfrm>
          <a:prstGeom prst="rect">
            <a:avLst/>
          </a:prstGeom>
          <a:noFill/>
          <a:ln w="38100" cap="flat" cmpd="sng" algn="ctr">
            <a:solidFill>
              <a:srgbClr val="C00000"/>
            </a:solidFill>
            <a:prstDash val="sysDash"/>
            <a:round/>
            <a:headEnd type="none" w="med" len="med"/>
            <a:tailEnd type="none" w="med" len="med"/>
            <a:extLst>
              <a:ext uri="{C807C97D-BFC1-408E-A445-0C87EB9F89A2}">
                <ask:lineSketchStyleProps xmlns:ask="http://schemas.microsoft.com/office/drawing/2018/sketchyshapes" sd="2241321503">
                  <a:custGeom>
                    <a:avLst/>
                    <a:gdLst>
                      <a:gd name="connsiteX0" fmla="*/ 0 w 1296144"/>
                      <a:gd name="connsiteY0" fmla="*/ 0 h 2022789"/>
                      <a:gd name="connsiteX1" fmla="*/ 648072 w 1296144"/>
                      <a:gd name="connsiteY1" fmla="*/ 0 h 2022789"/>
                      <a:gd name="connsiteX2" fmla="*/ 1296144 w 1296144"/>
                      <a:gd name="connsiteY2" fmla="*/ 0 h 2022789"/>
                      <a:gd name="connsiteX3" fmla="*/ 1296144 w 1296144"/>
                      <a:gd name="connsiteY3" fmla="*/ 674263 h 2022789"/>
                      <a:gd name="connsiteX4" fmla="*/ 1296144 w 1296144"/>
                      <a:gd name="connsiteY4" fmla="*/ 1348526 h 2022789"/>
                      <a:gd name="connsiteX5" fmla="*/ 1296144 w 1296144"/>
                      <a:gd name="connsiteY5" fmla="*/ 2022789 h 2022789"/>
                      <a:gd name="connsiteX6" fmla="*/ 661033 w 1296144"/>
                      <a:gd name="connsiteY6" fmla="*/ 2022789 h 2022789"/>
                      <a:gd name="connsiteX7" fmla="*/ 0 w 1296144"/>
                      <a:gd name="connsiteY7" fmla="*/ 2022789 h 2022789"/>
                      <a:gd name="connsiteX8" fmla="*/ 0 w 1296144"/>
                      <a:gd name="connsiteY8" fmla="*/ 1409210 h 2022789"/>
                      <a:gd name="connsiteX9" fmla="*/ 0 w 1296144"/>
                      <a:gd name="connsiteY9" fmla="*/ 734947 h 2022789"/>
                      <a:gd name="connsiteX10" fmla="*/ 0 w 1296144"/>
                      <a:gd name="connsiteY10" fmla="*/ 0 h 202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144" h="2022789" extrusionOk="0">
                        <a:moveTo>
                          <a:pt x="0" y="0"/>
                        </a:moveTo>
                        <a:cubicBezTo>
                          <a:pt x="301152" y="7040"/>
                          <a:pt x="457091" y="17136"/>
                          <a:pt x="648072" y="0"/>
                        </a:cubicBezTo>
                        <a:cubicBezTo>
                          <a:pt x="839053" y="-17136"/>
                          <a:pt x="1048901" y="-7393"/>
                          <a:pt x="1296144" y="0"/>
                        </a:cubicBezTo>
                        <a:cubicBezTo>
                          <a:pt x="1298032" y="166335"/>
                          <a:pt x="1328906" y="372239"/>
                          <a:pt x="1296144" y="674263"/>
                        </a:cubicBezTo>
                        <a:cubicBezTo>
                          <a:pt x="1263382" y="976287"/>
                          <a:pt x="1279279" y="1117613"/>
                          <a:pt x="1296144" y="1348526"/>
                        </a:cubicBezTo>
                        <a:cubicBezTo>
                          <a:pt x="1313009" y="1579439"/>
                          <a:pt x="1267630" y="1751204"/>
                          <a:pt x="1296144" y="2022789"/>
                        </a:cubicBezTo>
                        <a:cubicBezTo>
                          <a:pt x="1144179" y="2030476"/>
                          <a:pt x="911254" y="2020460"/>
                          <a:pt x="661033" y="2022789"/>
                        </a:cubicBezTo>
                        <a:cubicBezTo>
                          <a:pt x="410812" y="2025118"/>
                          <a:pt x="287602" y="1994291"/>
                          <a:pt x="0" y="2022789"/>
                        </a:cubicBezTo>
                        <a:cubicBezTo>
                          <a:pt x="21833" y="1887049"/>
                          <a:pt x="24861" y="1613714"/>
                          <a:pt x="0" y="1409210"/>
                        </a:cubicBezTo>
                        <a:cubicBezTo>
                          <a:pt x="-24861" y="1204706"/>
                          <a:pt x="-16905" y="947132"/>
                          <a:pt x="0" y="734947"/>
                        </a:cubicBezTo>
                        <a:cubicBezTo>
                          <a:pt x="16905" y="522762"/>
                          <a:pt x="-32561" y="208907"/>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1541279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8EC32-516C-874B-90C2-97A3784D4A6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Triton</a:t>
            </a:r>
            <a:r>
              <a:rPr kumimoji="1" lang="zh-CN" altLang="en-US" dirty="0">
                <a:latin typeface="Futura Medium" panose="020B0602020204020303" pitchFamily="34" charset="-79"/>
                <a:cs typeface="Futura Medium" panose="020B0602020204020303" pitchFamily="34" charset="-79"/>
              </a:rPr>
              <a:t> </a:t>
            </a:r>
            <a:r>
              <a:rPr lang="zh-CN" altLang="en-US" dirty="0"/>
              <a:t>推理引擎</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9D781DC6-A734-C440-B562-9CC0A60AE756}"/>
              </a:ext>
            </a:extLst>
          </p:cNvPr>
          <p:cNvSpPr>
            <a:spLocks noGrp="1"/>
          </p:cNvSpPr>
          <p:nvPr>
            <p:ph sz="half" idx="1"/>
          </p:nvPr>
        </p:nvSpPr>
        <p:spPr/>
        <p:txBody>
          <a:bodyPr/>
          <a:lstStyle/>
          <a:p>
            <a:pPr eaLnBrk="1" latinLnBrk="1" hangingPunct="1">
              <a:lnSpc>
                <a:spcPct val="150000"/>
              </a:lnSpc>
            </a:pPr>
            <a:r>
              <a:rPr lang="en-US" altLang="zh-CN" dirty="0">
                <a:latin typeface="Gill Sans MT" panose="020B0502020104020203" pitchFamily="34" charset="0"/>
              </a:rPr>
              <a:t>Triton</a:t>
            </a:r>
            <a:r>
              <a:rPr lang="zh-CN" altLang="en-US" dirty="0">
                <a:latin typeface="Gill Sans MT" panose="020B0502020104020203" pitchFamily="34" charset="0"/>
              </a:rPr>
              <a:t> 支持 </a:t>
            </a:r>
            <a:r>
              <a:rPr lang="en-US" altLang="zh-CN" dirty="0">
                <a:latin typeface="Gill Sans MT" panose="020B0502020104020203" pitchFamily="34" charset="0"/>
              </a:rPr>
              <a:t>TensorFlow, TensorRT, PyTorch, ONNX Runtime</a:t>
            </a:r>
            <a:r>
              <a:rPr lang="zh-CN" altLang="en-US" dirty="0">
                <a:latin typeface="Gill Sans MT" panose="020B0502020104020203" pitchFamily="34" charset="0"/>
              </a:rPr>
              <a:t> 推理引擎，</a:t>
            </a:r>
            <a:r>
              <a:rPr lang="en-US" altLang="zh-CN" dirty="0">
                <a:latin typeface="Gill Sans MT" panose="020B0502020104020203" pitchFamily="34" charset="0"/>
              </a:rPr>
              <a:t>Triton</a:t>
            </a:r>
            <a:r>
              <a:rPr lang="zh-CN" altLang="en-US" dirty="0">
                <a:latin typeface="Gill Sans MT" panose="020B0502020104020203" pitchFamily="34" charset="0"/>
              </a:rPr>
              <a:t>统一称为“</a:t>
            </a:r>
            <a:r>
              <a:rPr lang="en-US" altLang="zh-CN" dirty="0">
                <a:latin typeface="Gill Sans MT" panose="020B0502020104020203" pitchFamily="34" charset="0"/>
              </a:rPr>
              <a:t>Backend”</a:t>
            </a:r>
            <a:r>
              <a:rPr lang="zh-CN" altLang="en-US" dirty="0">
                <a:latin typeface="Gill Sans MT" panose="020B0502020104020203" pitchFamily="34" charset="0"/>
              </a:rPr>
              <a:t>。在 </a:t>
            </a:r>
            <a:r>
              <a:rPr lang="en-US" altLang="zh-CN" dirty="0">
                <a:latin typeface="Gill Sans MT" panose="020B0502020104020203" pitchFamily="34" charset="0"/>
              </a:rPr>
              <a:t>Triton</a:t>
            </a:r>
            <a:r>
              <a:rPr lang="zh-CN" altLang="en-US" dirty="0">
                <a:latin typeface="Gill Sans MT" panose="020B0502020104020203" pitchFamily="34" charset="0"/>
              </a:rPr>
              <a:t> 开始启动时，模型仓库中的模型就已经被加载到内存或者显存上了，然后服务调起推理引擎执行实际的计算。</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2C8F9DDF-F133-EF43-9CA8-604C83F4B9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6413" y="548680"/>
            <a:ext cx="4754666" cy="6173970"/>
          </a:xfrm>
          <a:prstGeom prst="rect">
            <a:avLst/>
          </a:prstGeom>
        </p:spPr>
      </p:pic>
      <p:sp>
        <p:nvSpPr>
          <p:cNvPr id="6" name="矩形 5">
            <a:extLst>
              <a:ext uri="{FF2B5EF4-FFF2-40B4-BE49-F238E27FC236}">
                <a16:creationId xmlns:a16="http://schemas.microsoft.com/office/drawing/2014/main" id="{24FCC9CE-8A06-1B4F-9CAF-A40E35059191}"/>
              </a:ext>
            </a:extLst>
          </p:cNvPr>
          <p:cNvSpPr/>
          <p:nvPr/>
        </p:nvSpPr>
        <p:spPr bwMode="auto">
          <a:xfrm>
            <a:off x="8690669" y="3631897"/>
            <a:ext cx="1296144" cy="2029351"/>
          </a:xfrm>
          <a:prstGeom prst="rect">
            <a:avLst/>
          </a:prstGeom>
          <a:noFill/>
          <a:ln w="38100" cap="flat" cmpd="sng" algn="ctr">
            <a:solidFill>
              <a:srgbClr val="C00000"/>
            </a:solidFill>
            <a:prstDash val="sysDash"/>
            <a:round/>
            <a:headEnd type="none" w="med" len="med"/>
            <a:tailEnd type="none" w="med" len="med"/>
            <a:extLst>
              <a:ext uri="{C807C97D-BFC1-408E-A445-0C87EB9F89A2}">
                <ask:lineSketchStyleProps xmlns:ask="http://schemas.microsoft.com/office/drawing/2018/sketchyshapes" sd="2241321503">
                  <a:custGeom>
                    <a:avLst/>
                    <a:gdLst>
                      <a:gd name="connsiteX0" fmla="*/ 0 w 1296144"/>
                      <a:gd name="connsiteY0" fmla="*/ 0 h 2029351"/>
                      <a:gd name="connsiteX1" fmla="*/ 648072 w 1296144"/>
                      <a:gd name="connsiteY1" fmla="*/ 0 h 2029351"/>
                      <a:gd name="connsiteX2" fmla="*/ 1296144 w 1296144"/>
                      <a:gd name="connsiteY2" fmla="*/ 0 h 2029351"/>
                      <a:gd name="connsiteX3" fmla="*/ 1296144 w 1296144"/>
                      <a:gd name="connsiteY3" fmla="*/ 676450 h 2029351"/>
                      <a:gd name="connsiteX4" fmla="*/ 1296144 w 1296144"/>
                      <a:gd name="connsiteY4" fmla="*/ 1352901 h 2029351"/>
                      <a:gd name="connsiteX5" fmla="*/ 1296144 w 1296144"/>
                      <a:gd name="connsiteY5" fmla="*/ 2029351 h 2029351"/>
                      <a:gd name="connsiteX6" fmla="*/ 661033 w 1296144"/>
                      <a:gd name="connsiteY6" fmla="*/ 2029351 h 2029351"/>
                      <a:gd name="connsiteX7" fmla="*/ 0 w 1296144"/>
                      <a:gd name="connsiteY7" fmla="*/ 2029351 h 2029351"/>
                      <a:gd name="connsiteX8" fmla="*/ 0 w 1296144"/>
                      <a:gd name="connsiteY8" fmla="*/ 1413781 h 2029351"/>
                      <a:gd name="connsiteX9" fmla="*/ 0 w 1296144"/>
                      <a:gd name="connsiteY9" fmla="*/ 737331 h 2029351"/>
                      <a:gd name="connsiteX10" fmla="*/ 0 w 1296144"/>
                      <a:gd name="connsiteY10" fmla="*/ 0 h 202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144" h="2029351" extrusionOk="0">
                        <a:moveTo>
                          <a:pt x="0" y="0"/>
                        </a:moveTo>
                        <a:cubicBezTo>
                          <a:pt x="301152" y="7040"/>
                          <a:pt x="457091" y="17136"/>
                          <a:pt x="648072" y="0"/>
                        </a:cubicBezTo>
                        <a:cubicBezTo>
                          <a:pt x="839053" y="-17136"/>
                          <a:pt x="1048901" y="-7393"/>
                          <a:pt x="1296144" y="0"/>
                        </a:cubicBezTo>
                        <a:cubicBezTo>
                          <a:pt x="1317253" y="296630"/>
                          <a:pt x="1288886" y="383016"/>
                          <a:pt x="1296144" y="676450"/>
                        </a:cubicBezTo>
                        <a:cubicBezTo>
                          <a:pt x="1303403" y="969884"/>
                          <a:pt x="1286610" y="1036611"/>
                          <a:pt x="1296144" y="1352901"/>
                        </a:cubicBezTo>
                        <a:cubicBezTo>
                          <a:pt x="1305678" y="1669191"/>
                          <a:pt x="1271999" y="1773467"/>
                          <a:pt x="1296144" y="2029351"/>
                        </a:cubicBezTo>
                        <a:cubicBezTo>
                          <a:pt x="1144179" y="2037038"/>
                          <a:pt x="911254" y="2027022"/>
                          <a:pt x="661033" y="2029351"/>
                        </a:cubicBezTo>
                        <a:cubicBezTo>
                          <a:pt x="410812" y="2031680"/>
                          <a:pt x="287602" y="2000853"/>
                          <a:pt x="0" y="2029351"/>
                        </a:cubicBezTo>
                        <a:cubicBezTo>
                          <a:pt x="4971" y="1831898"/>
                          <a:pt x="-11073" y="1667778"/>
                          <a:pt x="0" y="1413781"/>
                        </a:cubicBezTo>
                        <a:cubicBezTo>
                          <a:pt x="11073" y="1159784"/>
                          <a:pt x="-29816" y="1023382"/>
                          <a:pt x="0" y="737331"/>
                        </a:cubicBezTo>
                        <a:cubicBezTo>
                          <a:pt x="29816" y="451280"/>
                          <a:pt x="108" y="203256"/>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7452610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8EC32-516C-874B-90C2-97A3784D4A6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Triton</a:t>
            </a:r>
            <a:r>
              <a:rPr kumimoji="1" lang="zh-CN" altLang="en-US" dirty="0">
                <a:latin typeface="Futura Medium" panose="020B0602020204020303" pitchFamily="34" charset="-79"/>
                <a:cs typeface="Futura Medium" panose="020B0602020204020303" pitchFamily="34" charset="-79"/>
              </a:rPr>
              <a:t> </a:t>
            </a:r>
            <a:r>
              <a:rPr lang="zh-CN" altLang="en-US" dirty="0"/>
              <a:t>返回与监控</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9D781DC6-A734-C440-B562-9CC0A60AE756}"/>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Inference Response</a:t>
            </a:r>
            <a:r>
              <a:rPr lang="zh-CN" altLang="en-US" dirty="0">
                <a:latin typeface="Gill Sans MT" panose="020B0502020104020203" pitchFamily="34" charset="0"/>
              </a:rPr>
              <a:t> 为结果返回，即把最终结果返回给客户端。</a:t>
            </a:r>
          </a:p>
          <a:p>
            <a:pPr>
              <a:lnSpc>
                <a:spcPct val="150000"/>
              </a:lnSpc>
            </a:pPr>
            <a:r>
              <a:rPr lang="en-US" altLang="zh-CN" dirty="0">
                <a:latin typeface="Gill Sans MT" panose="020B0502020104020203" pitchFamily="34" charset="0"/>
              </a:rPr>
              <a:t>Status/Health Metrics Export</a:t>
            </a:r>
            <a:r>
              <a:rPr lang="zh-CN" altLang="en-US" dirty="0">
                <a:latin typeface="Gill Sans MT" panose="020B0502020104020203" pitchFamily="34" charset="0"/>
              </a:rPr>
              <a:t> 是 </a:t>
            </a:r>
            <a:r>
              <a:rPr lang="en-US" altLang="zh-CN" dirty="0">
                <a:latin typeface="Gill Sans MT" panose="020B0502020104020203" pitchFamily="34" charset="0"/>
              </a:rPr>
              <a:t>Triton</a:t>
            </a:r>
            <a:r>
              <a:rPr lang="zh-CN" altLang="en-US" dirty="0">
                <a:latin typeface="Gill Sans MT" panose="020B0502020104020203" pitchFamily="34" charset="0"/>
              </a:rPr>
              <a:t> 支持接入 </a:t>
            </a:r>
            <a:r>
              <a:rPr lang="en-US" altLang="zh-CN" dirty="0">
                <a:latin typeface="Gill Sans MT" panose="020B0502020104020203" pitchFamily="34" charset="0"/>
              </a:rPr>
              <a:t>Prometheus</a:t>
            </a:r>
            <a:r>
              <a:rPr lang="zh-CN" altLang="en-US" dirty="0">
                <a:latin typeface="Gill Sans MT" panose="020B0502020104020203" pitchFamily="34" charset="0"/>
              </a:rPr>
              <a:t> 监控的接口。</a:t>
            </a:r>
          </a:p>
        </p:txBody>
      </p:sp>
      <p:pic>
        <p:nvPicPr>
          <p:cNvPr id="5" name="图片 4">
            <a:extLst>
              <a:ext uri="{FF2B5EF4-FFF2-40B4-BE49-F238E27FC236}">
                <a16:creationId xmlns:a16="http://schemas.microsoft.com/office/drawing/2014/main" id="{2C8F9DDF-F133-EF43-9CA8-604C83F4B9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86413" y="548680"/>
            <a:ext cx="4754666" cy="6173970"/>
          </a:xfrm>
          <a:prstGeom prst="rect">
            <a:avLst/>
          </a:prstGeom>
        </p:spPr>
      </p:pic>
      <p:sp>
        <p:nvSpPr>
          <p:cNvPr id="6" name="矩形 5">
            <a:extLst>
              <a:ext uri="{FF2B5EF4-FFF2-40B4-BE49-F238E27FC236}">
                <a16:creationId xmlns:a16="http://schemas.microsoft.com/office/drawing/2014/main" id="{24FCC9CE-8A06-1B4F-9CAF-A40E35059191}"/>
              </a:ext>
            </a:extLst>
          </p:cNvPr>
          <p:cNvSpPr/>
          <p:nvPr/>
        </p:nvSpPr>
        <p:spPr bwMode="auto">
          <a:xfrm>
            <a:off x="7466533" y="5504105"/>
            <a:ext cx="3816424" cy="589191"/>
          </a:xfrm>
          <a:prstGeom prst="rect">
            <a:avLst/>
          </a:prstGeom>
          <a:noFill/>
          <a:ln w="38100" cap="flat" cmpd="sng" algn="ctr">
            <a:solidFill>
              <a:srgbClr val="C00000"/>
            </a:solidFill>
            <a:prstDash val="sysDash"/>
            <a:round/>
            <a:headEnd type="none" w="med" len="med"/>
            <a:tailEnd type="none" w="med" len="med"/>
            <a:extLst>
              <a:ext uri="{C807C97D-BFC1-408E-A445-0C87EB9F89A2}">
                <ask:lineSketchStyleProps xmlns:ask="http://schemas.microsoft.com/office/drawing/2018/sketchyshapes" sd="2241321503">
                  <a:custGeom>
                    <a:avLst/>
                    <a:gdLst>
                      <a:gd name="connsiteX0" fmla="*/ 0 w 3816424"/>
                      <a:gd name="connsiteY0" fmla="*/ 0 h 589191"/>
                      <a:gd name="connsiteX1" fmla="*/ 636071 w 3816424"/>
                      <a:gd name="connsiteY1" fmla="*/ 0 h 589191"/>
                      <a:gd name="connsiteX2" fmla="*/ 1157649 w 3816424"/>
                      <a:gd name="connsiteY2" fmla="*/ 0 h 589191"/>
                      <a:gd name="connsiteX3" fmla="*/ 1793719 w 3816424"/>
                      <a:gd name="connsiteY3" fmla="*/ 0 h 589191"/>
                      <a:gd name="connsiteX4" fmla="*/ 2353461 w 3816424"/>
                      <a:gd name="connsiteY4" fmla="*/ 0 h 589191"/>
                      <a:gd name="connsiteX5" fmla="*/ 2989532 w 3816424"/>
                      <a:gd name="connsiteY5" fmla="*/ 0 h 589191"/>
                      <a:gd name="connsiteX6" fmla="*/ 3816424 w 3816424"/>
                      <a:gd name="connsiteY6" fmla="*/ 0 h 589191"/>
                      <a:gd name="connsiteX7" fmla="*/ 3816424 w 3816424"/>
                      <a:gd name="connsiteY7" fmla="*/ 589191 h 589191"/>
                      <a:gd name="connsiteX8" fmla="*/ 3180353 w 3816424"/>
                      <a:gd name="connsiteY8" fmla="*/ 589191 h 589191"/>
                      <a:gd name="connsiteX9" fmla="*/ 2658775 w 3816424"/>
                      <a:gd name="connsiteY9" fmla="*/ 589191 h 589191"/>
                      <a:gd name="connsiteX10" fmla="*/ 2060869 w 3816424"/>
                      <a:gd name="connsiteY10" fmla="*/ 589191 h 589191"/>
                      <a:gd name="connsiteX11" fmla="*/ 1462963 w 3816424"/>
                      <a:gd name="connsiteY11" fmla="*/ 589191 h 589191"/>
                      <a:gd name="connsiteX12" fmla="*/ 941385 w 3816424"/>
                      <a:gd name="connsiteY12" fmla="*/ 589191 h 589191"/>
                      <a:gd name="connsiteX13" fmla="*/ 0 w 3816424"/>
                      <a:gd name="connsiteY13" fmla="*/ 589191 h 589191"/>
                      <a:gd name="connsiteX14" fmla="*/ 0 w 3816424"/>
                      <a:gd name="connsiteY14" fmla="*/ 0 h 58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6424" h="589191" extrusionOk="0">
                        <a:moveTo>
                          <a:pt x="0" y="0"/>
                        </a:moveTo>
                        <a:cubicBezTo>
                          <a:pt x="261866" y="-11542"/>
                          <a:pt x="384947" y="22412"/>
                          <a:pt x="636071" y="0"/>
                        </a:cubicBezTo>
                        <a:cubicBezTo>
                          <a:pt x="887195" y="-22412"/>
                          <a:pt x="949423" y="-13604"/>
                          <a:pt x="1157649" y="0"/>
                        </a:cubicBezTo>
                        <a:cubicBezTo>
                          <a:pt x="1365875" y="13604"/>
                          <a:pt x="1567292" y="5533"/>
                          <a:pt x="1793719" y="0"/>
                        </a:cubicBezTo>
                        <a:cubicBezTo>
                          <a:pt x="2020146" y="-5533"/>
                          <a:pt x="2132553" y="-8396"/>
                          <a:pt x="2353461" y="0"/>
                        </a:cubicBezTo>
                        <a:cubicBezTo>
                          <a:pt x="2574369" y="8396"/>
                          <a:pt x="2689988" y="23472"/>
                          <a:pt x="2989532" y="0"/>
                        </a:cubicBezTo>
                        <a:cubicBezTo>
                          <a:pt x="3289076" y="-23472"/>
                          <a:pt x="3625636" y="9793"/>
                          <a:pt x="3816424" y="0"/>
                        </a:cubicBezTo>
                        <a:cubicBezTo>
                          <a:pt x="3792041" y="214450"/>
                          <a:pt x="3792402" y="395148"/>
                          <a:pt x="3816424" y="589191"/>
                        </a:cubicBezTo>
                        <a:cubicBezTo>
                          <a:pt x="3684284" y="592599"/>
                          <a:pt x="3385689" y="580124"/>
                          <a:pt x="3180353" y="589191"/>
                        </a:cubicBezTo>
                        <a:cubicBezTo>
                          <a:pt x="2975017" y="598258"/>
                          <a:pt x="2826661" y="578989"/>
                          <a:pt x="2658775" y="589191"/>
                        </a:cubicBezTo>
                        <a:cubicBezTo>
                          <a:pt x="2490889" y="599393"/>
                          <a:pt x="2259440" y="605498"/>
                          <a:pt x="2060869" y="589191"/>
                        </a:cubicBezTo>
                        <a:cubicBezTo>
                          <a:pt x="1862298" y="572884"/>
                          <a:pt x="1661120" y="603515"/>
                          <a:pt x="1462963" y="589191"/>
                        </a:cubicBezTo>
                        <a:cubicBezTo>
                          <a:pt x="1264806" y="574867"/>
                          <a:pt x="1060587" y="568152"/>
                          <a:pt x="941385" y="589191"/>
                        </a:cubicBezTo>
                        <a:cubicBezTo>
                          <a:pt x="822183" y="610230"/>
                          <a:pt x="246239" y="569152"/>
                          <a:pt x="0" y="589191"/>
                        </a:cubicBezTo>
                        <a:cubicBezTo>
                          <a:pt x="21973" y="415427"/>
                          <a:pt x="-21906" y="196211"/>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7" name="矩形 6">
            <a:extLst>
              <a:ext uri="{FF2B5EF4-FFF2-40B4-BE49-F238E27FC236}">
                <a16:creationId xmlns:a16="http://schemas.microsoft.com/office/drawing/2014/main" id="{A54CB512-FF20-194A-9F96-0002107DE964}"/>
              </a:ext>
            </a:extLst>
          </p:cNvPr>
          <p:cNvSpPr/>
          <p:nvPr/>
        </p:nvSpPr>
        <p:spPr bwMode="auto">
          <a:xfrm>
            <a:off x="8762677" y="1399650"/>
            <a:ext cx="936104" cy="2323945"/>
          </a:xfrm>
          <a:prstGeom prst="rect">
            <a:avLst/>
          </a:prstGeom>
          <a:noFill/>
          <a:ln w="38100" cap="flat" cmpd="sng" algn="ctr">
            <a:solidFill>
              <a:srgbClr val="C00000"/>
            </a:solidFill>
            <a:prstDash val="sysDash"/>
            <a:round/>
            <a:headEnd type="none" w="med" len="med"/>
            <a:tailEnd type="none" w="med" len="med"/>
            <a:extLst>
              <a:ext uri="{C807C97D-BFC1-408E-A445-0C87EB9F89A2}">
                <ask:lineSketchStyleProps xmlns:ask="http://schemas.microsoft.com/office/drawing/2018/sketchyshapes" sd="2241321503">
                  <a:custGeom>
                    <a:avLst/>
                    <a:gdLst>
                      <a:gd name="connsiteX0" fmla="*/ 0 w 936104"/>
                      <a:gd name="connsiteY0" fmla="*/ 0 h 2323945"/>
                      <a:gd name="connsiteX1" fmla="*/ 468052 w 936104"/>
                      <a:gd name="connsiteY1" fmla="*/ 0 h 2323945"/>
                      <a:gd name="connsiteX2" fmla="*/ 936104 w 936104"/>
                      <a:gd name="connsiteY2" fmla="*/ 0 h 2323945"/>
                      <a:gd name="connsiteX3" fmla="*/ 936104 w 936104"/>
                      <a:gd name="connsiteY3" fmla="*/ 580986 h 2323945"/>
                      <a:gd name="connsiteX4" fmla="*/ 936104 w 936104"/>
                      <a:gd name="connsiteY4" fmla="*/ 1161973 h 2323945"/>
                      <a:gd name="connsiteX5" fmla="*/ 936104 w 936104"/>
                      <a:gd name="connsiteY5" fmla="*/ 1696480 h 2323945"/>
                      <a:gd name="connsiteX6" fmla="*/ 936104 w 936104"/>
                      <a:gd name="connsiteY6" fmla="*/ 2323945 h 2323945"/>
                      <a:gd name="connsiteX7" fmla="*/ 449330 w 936104"/>
                      <a:gd name="connsiteY7" fmla="*/ 2323945 h 2323945"/>
                      <a:gd name="connsiteX8" fmla="*/ 0 w 936104"/>
                      <a:gd name="connsiteY8" fmla="*/ 2323945 h 2323945"/>
                      <a:gd name="connsiteX9" fmla="*/ 0 w 936104"/>
                      <a:gd name="connsiteY9" fmla="*/ 1812677 h 2323945"/>
                      <a:gd name="connsiteX10" fmla="*/ 0 w 936104"/>
                      <a:gd name="connsiteY10" fmla="*/ 1208451 h 2323945"/>
                      <a:gd name="connsiteX11" fmla="*/ 0 w 936104"/>
                      <a:gd name="connsiteY11" fmla="*/ 673944 h 2323945"/>
                      <a:gd name="connsiteX12" fmla="*/ 0 w 936104"/>
                      <a:gd name="connsiteY12" fmla="*/ 0 h 23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6104" h="2323945" extrusionOk="0">
                        <a:moveTo>
                          <a:pt x="0" y="0"/>
                        </a:moveTo>
                        <a:cubicBezTo>
                          <a:pt x="154326" y="-5562"/>
                          <a:pt x="287218" y="-17068"/>
                          <a:pt x="468052" y="0"/>
                        </a:cubicBezTo>
                        <a:cubicBezTo>
                          <a:pt x="648886" y="17068"/>
                          <a:pt x="793562" y="23210"/>
                          <a:pt x="936104" y="0"/>
                        </a:cubicBezTo>
                        <a:cubicBezTo>
                          <a:pt x="919858" y="154679"/>
                          <a:pt x="947801" y="423026"/>
                          <a:pt x="936104" y="580986"/>
                        </a:cubicBezTo>
                        <a:cubicBezTo>
                          <a:pt x="924407" y="738946"/>
                          <a:pt x="959653" y="1027331"/>
                          <a:pt x="936104" y="1161973"/>
                        </a:cubicBezTo>
                        <a:cubicBezTo>
                          <a:pt x="912555" y="1296615"/>
                          <a:pt x="929600" y="1559190"/>
                          <a:pt x="936104" y="1696480"/>
                        </a:cubicBezTo>
                        <a:cubicBezTo>
                          <a:pt x="942608" y="1833770"/>
                          <a:pt x="946599" y="2019815"/>
                          <a:pt x="936104" y="2323945"/>
                        </a:cubicBezTo>
                        <a:cubicBezTo>
                          <a:pt x="836670" y="2307720"/>
                          <a:pt x="559458" y="2327957"/>
                          <a:pt x="449330" y="2323945"/>
                        </a:cubicBezTo>
                        <a:cubicBezTo>
                          <a:pt x="339202" y="2319933"/>
                          <a:pt x="185398" y="2316974"/>
                          <a:pt x="0" y="2323945"/>
                        </a:cubicBezTo>
                        <a:cubicBezTo>
                          <a:pt x="-6988" y="2155919"/>
                          <a:pt x="16671" y="2061621"/>
                          <a:pt x="0" y="1812677"/>
                        </a:cubicBezTo>
                        <a:cubicBezTo>
                          <a:pt x="-16671" y="1563733"/>
                          <a:pt x="-16755" y="1396753"/>
                          <a:pt x="0" y="1208451"/>
                        </a:cubicBezTo>
                        <a:cubicBezTo>
                          <a:pt x="16755" y="1020149"/>
                          <a:pt x="-24491" y="825206"/>
                          <a:pt x="0" y="673944"/>
                        </a:cubicBezTo>
                        <a:cubicBezTo>
                          <a:pt x="24491" y="522682"/>
                          <a:pt x="-33443" y="191120"/>
                          <a:pt x="0" y="0"/>
                        </a:cubicBezTo>
                        <a:close/>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4018874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A423C1E-7100-DA4C-BF28-C4EE83D69A83}"/>
              </a:ext>
            </a:extLst>
          </p:cNvPr>
          <p:cNvSpPr>
            <a:spLocks noGrp="1"/>
          </p:cNvSpPr>
          <p:nvPr>
            <p:ph type="title"/>
          </p:nvPr>
        </p:nvSpPr>
        <p:spPr/>
        <p:txBody>
          <a:bodyPr/>
          <a:lstStyle/>
          <a:p>
            <a:r>
              <a:rPr lang="zh-CN" altLang="en-US" dirty="0"/>
              <a:t>基于 </a:t>
            </a:r>
            <a:r>
              <a:rPr lang="en-US" altLang="zh-CN" dirty="0"/>
              <a:t>Triton</a:t>
            </a:r>
            <a:r>
              <a:rPr lang="zh-CN" altLang="en-US" dirty="0"/>
              <a:t> 集成推理引擎</a:t>
            </a:r>
          </a:p>
        </p:txBody>
      </p:sp>
      <p:sp>
        <p:nvSpPr>
          <p:cNvPr id="3" name="内容占位符 2">
            <a:extLst>
              <a:ext uri="{FF2B5EF4-FFF2-40B4-BE49-F238E27FC236}">
                <a16:creationId xmlns:a16="http://schemas.microsoft.com/office/drawing/2014/main" id="{A1BB439E-9476-E140-8CB3-6BEBA743B2FB}"/>
              </a:ext>
            </a:extLst>
          </p:cNvPr>
          <p:cNvSpPr>
            <a:spLocks noGrp="1"/>
          </p:cNvSpPr>
          <p:nvPr>
            <p:ph sz="half" idx="1"/>
          </p:nvPr>
        </p:nvSpPr>
        <p:spPr/>
        <p:txBody>
          <a:bodyPr/>
          <a:lstStyle/>
          <a:p>
            <a:pPr>
              <a:lnSpc>
                <a:spcPct val="150000"/>
              </a:lnSpc>
            </a:pPr>
            <a:r>
              <a:rPr lang="zh-CN" altLang="en-US" dirty="0"/>
              <a:t>网络请求和模型编排等相关的功能，</a:t>
            </a:r>
            <a:r>
              <a:rPr lang="en-US" altLang="zh-CN" dirty="0"/>
              <a:t>Triton</a:t>
            </a:r>
            <a:r>
              <a:rPr lang="zh-CN" altLang="en-US" dirty="0"/>
              <a:t>服务已经集成好了，</a:t>
            </a:r>
            <a:r>
              <a:rPr lang="en-US" altLang="zh-CN" dirty="0"/>
              <a:t>Backend</a:t>
            </a:r>
            <a:r>
              <a:rPr lang="zh-CN" altLang="en-US" dirty="0"/>
              <a:t>只需要关心模型的加载（</a:t>
            </a:r>
            <a:r>
              <a:rPr lang="en-US" altLang="zh-CN" dirty="0"/>
              <a:t>Load</a:t>
            </a:r>
            <a:r>
              <a:rPr lang="zh-CN" altLang="en-US" dirty="0"/>
              <a:t>）、前向推理计算（</a:t>
            </a:r>
            <a:r>
              <a:rPr lang="en-US" altLang="zh-CN" dirty="0"/>
              <a:t>Forward</a:t>
            </a:r>
            <a:r>
              <a:rPr lang="zh-CN" altLang="en-US" dirty="0"/>
              <a:t>）和卸载（</a:t>
            </a:r>
            <a:r>
              <a:rPr lang="en-US" altLang="zh-CN" dirty="0"/>
              <a:t>Unload</a:t>
            </a:r>
            <a:r>
              <a:rPr lang="zh-CN" altLang="en-US" dirty="0"/>
              <a:t>），以及配置文件校验。</a:t>
            </a:r>
            <a:endParaRPr kumimoji="1" lang="zh-CN" altLang="en-US" dirty="0"/>
          </a:p>
        </p:txBody>
      </p:sp>
      <p:pic>
        <p:nvPicPr>
          <p:cNvPr id="5" name="图片 4">
            <a:extLst>
              <a:ext uri="{FF2B5EF4-FFF2-40B4-BE49-F238E27FC236}">
                <a16:creationId xmlns:a16="http://schemas.microsoft.com/office/drawing/2014/main" id="{94604454-3D41-EE43-91D3-0BDFFA78E1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5798" y="2564904"/>
            <a:ext cx="9965166" cy="3718345"/>
          </a:xfrm>
          <a:prstGeom prst="rect">
            <a:avLst/>
          </a:prstGeom>
        </p:spPr>
      </p:pic>
    </p:spTree>
    <p:extLst>
      <p:ext uri="{BB962C8B-B14F-4D97-AF65-F5344CB8AC3E}">
        <p14:creationId xmlns:p14="http://schemas.microsoft.com/office/powerpoint/2010/main" val="17707097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a:xfrm>
            <a:off x="623636" y="679570"/>
            <a:ext cx="10731329" cy="5341718"/>
          </a:xfrm>
        </p:spPr>
        <p:txBody>
          <a:bodyPr anchor="ctr"/>
          <a:lstStyle/>
          <a:p>
            <a:pPr algn="ctr"/>
            <a:r>
              <a:rPr lang="zh-CN" altLang="en-US" sz="9600" dirty="0">
                <a:solidFill>
                  <a:srgbClr val="C00000"/>
                </a:solidFill>
              </a:rPr>
              <a:t>模型生命周期</a:t>
            </a:r>
            <a:br>
              <a:rPr lang="en-US" altLang="zh-CN" sz="9600" dirty="0">
                <a:solidFill>
                  <a:srgbClr val="C00000"/>
                </a:solidFill>
              </a:rPr>
            </a:br>
            <a:r>
              <a:rPr lang="zh-CN" altLang="en-US" sz="9600" dirty="0">
                <a:solidFill>
                  <a:srgbClr val="C00000"/>
                </a:solidFill>
              </a:rPr>
              <a:t>管理</a:t>
            </a:r>
          </a:p>
        </p:txBody>
      </p:sp>
    </p:spTree>
    <p:extLst>
      <p:ext uri="{BB962C8B-B14F-4D97-AF65-F5344CB8AC3E}">
        <p14:creationId xmlns:p14="http://schemas.microsoft.com/office/powerpoint/2010/main" val="23961644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推理引擎架构</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NAS</a:t>
            </a:r>
            <a:r>
              <a:rPr lang="zh-CN" altLang="en-US" sz="2000" dirty="0">
                <a:solidFill>
                  <a:srgbClr val="374154"/>
                </a:solidFill>
                <a:latin typeface="Gill Sans MT" panose="020B0502020104020203" pitchFamily="34" charset="0"/>
              </a:rPr>
              <a:t>神经网络搜索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37139613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6292D-EAA0-4CD7-8543-7C3686CA423E}"/>
              </a:ext>
            </a:extLst>
          </p:cNvPr>
          <p:cNvSpPr>
            <a:spLocks noGrp="1"/>
          </p:cNvSpPr>
          <p:nvPr>
            <p:ph type="title"/>
          </p:nvPr>
        </p:nvSpPr>
        <p:spPr/>
        <p:txBody>
          <a:bodyPr/>
          <a:lstStyle/>
          <a:p>
            <a:r>
              <a:rPr lang="zh-CN" altLang="en-US" dirty="0"/>
              <a:t>模型版本管理</a:t>
            </a:r>
            <a:endParaRPr lang="en-US" dirty="0"/>
          </a:p>
        </p:txBody>
      </p:sp>
      <p:sp>
        <p:nvSpPr>
          <p:cNvPr id="3" name="Text Placeholder 2">
            <a:extLst>
              <a:ext uri="{FF2B5EF4-FFF2-40B4-BE49-F238E27FC236}">
                <a16:creationId xmlns:a16="http://schemas.microsoft.com/office/drawing/2014/main" id="{938E04E9-4B54-4CBD-8CB6-8AF1B990C32B}"/>
              </a:ext>
            </a:extLst>
          </p:cNvPr>
          <p:cNvSpPr>
            <a:spLocks noGrp="1"/>
          </p:cNvSpPr>
          <p:nvPr>
            <p:ph sz="half" idx="1"/>
          </p:nvPr>
        </p:nvSpPr>
        <p:spPr/>
        <p:txBody>
          <a:bodyPr/>
          <a:lstStyle/>
          <a:p>
            <a:pPr marL="457200" indent="-457200">
              <a:lnSpc>
                <a:spcPct val="150000"/>
              </a:lnSpc>
              <a:buFont typeface="Arial" panose="020B0604020202020204" pitchFamily="34" charset="0"/>
              <a:buChar char="•"/>
            </a:pPr>
            <a:r>
              <a:rPr lang="zh-CN" altLang="en-US" b="1" dirty="0">
                <a:latin typeface="Gill Sans MT" panose="020B0502020104020203" pitchFamily="34" charset="0"/>
              </a:rPr>
              <a:t>需要模型版本管理的原因 </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每隔一段时间训练出的新版本模型替换线上模型，但是可能存在缺陷</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如果新版本模型发现缺陷需要回滚</a:t>
            </a:r>
            <a:endParaRPr lang="en-US" altLang="zh-CN" dirty="0">
              <a:latin typeface="Gill Sans MT" panose="020B0502020104020203" pitchFamily="34" charset="0"/>
            </a:endParaRPr>
          </a:p>
          <a:p>
            <a:pPr marL="457200" indent="-457200">
              <a:lnSpc>
                <a:spcPct val="150000"/>
              </a:lnSpc>
              <a:buFont typeface="Arial" panose="020B0604020202020204" pitchFamily="34" charset="0"/>
              <a:buChar char="•"/>
            </a:pPr>
            <a:r>
              <a:rPr lang="zh-CN" altLang="en-US" b="1" dirty="0">
                <a:latin typeface="Gill Sans MT" panose="020B0502020104020203" pitchFamily="34" charset="0"/>
              </a:rPr>
              <a:t>模型生命周期管理</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金丝雀</a:t>
            </a:r>
            <a:r>
              <a:rPr lang="en-US" altLang="zh-CN" dirty="0">
                <a:latin typeface="Gill Sans MT" panose="020B0502020104020203" pitchFamily="34" charset="0"/>
              </a:rPr>
              <a:t>(</a:t>
            </a:r>
            <a:r>
              <a:rPr lang="en-US" dirty="0">
                <a:latin typeface="Gill Sans MT" panose="020B0502020104020203" pitchFamily="34" charset="0"/>
              </a:rPr>
              <a:t>Can</a:t>
            </a:r>
            <a:r>
              <a:rPr lang="en-US" altLang="zh-CN" dirty="0">
                <a:latin typeface="Gill Sans MT" panose="020B0502020104020203" pitchFamily="34" charset="0"/>
              </a:rPr>
              <a:t>a</a:t>
            </a:r>
            <a:r>
              <a:rPr lang="en-US" dirty="0">
                <a:latin typeface="Gill Sans MT" panose="020B0502020104020203" pitchFamily="34" charset="0"/>
              </a:rPr>
              <a:t>ry)</a:t>
            </a:r>
            <a:r>
              <a:rPr lang="zh-CN" altLang="en-US" dirty="0">
                <a:latin typeface="Gill Sans MT" panose="020B0502020104020203" pitchFamily="34" charset="0"/>
              </a:rPr>
              <a:t>策略</a:t>
            </a:r>
            <a:endParaRPr lang="en-US"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回滚</a:t>
            </a:r>
            <a:r>
              <a:rPr lang="en-US" altLang="zh-CN" dirty="0">
                <a:latin typeface="Gill Sans MT" panose="020B0502020104020203" pitchFamily="34" charset="0"/>
              </a:rPr>
              <a:t>(</a:t>
            </a:r>
            <a:r>
              <a:rPr lang="en-US" dirty="0">
                <a:latin typeface="Gill Sans MT" panose="020B0502020104020203" pitchFamily="34" charset="0"/>
              </a:rPr>
              <a:t>Rollback)</a:t>
            </a:r>
            <a:r>
              <a:rPr lang="zh-CN" altLang="en-US" dirty="0">
                <a:latin typeface="Gill Sans MT" panose="020B0502020104020203" pitchFamily="34" charset="0"/>
              </a:rPr>
              <a:t>策略</a:t>
            </a:r>
            <a:endParaRPr lang="en-US" dirty="0">
              <a:latin typeface="Gill Sans MT" panose="020B0502020104020203" pitchFamily="34" charset="0"/>
            </a:endParaRPr>
          </a:p>
        </p:txBody>
      </p:sp>
      <p:sp>
        <p:nvSpPr>
          <p:cNvPr id="5" name="Rectangle 4">
            <a:extLst>
              <a:ext uri="{FF2B5EF4-FFF2-40B4-BE49-F238E27FC236}">
                <a16:creationId xmlns:a16="http://schemas.microsoft.com/office/drawing/2014/main" id="{D6E4C229-62C9-4D53-B510-83AAA4CC7456}"/>
              </a:ext>
            </a:extLst>
          </p:cNvPr>
          <p:cNvSpPr/>
          <p:nvPr/>
        </p:nvSpPr>
        <p:spPr>
          <a:xfrm>
            <a:off x="4262044" y="6306073"/>
            <a:ext cx="4497385" cy="307777"/>
          </a:xfrm>
          <a:prstGeom prst="rect">
            <a:avLst/>
          </a:prstGeom>
        </p:spPr>
        <p:txBody>
          <a:bodyPr wrap="none">
            <a:spAutoFit/>
          </a:bodyPr>
          <a:lstStyle/>
          <a:p>
            <a:r>
              <a:rPr lang="en-US" altLang="zh-CN" sz="1400" dirty="0">
                <a:solidFill>
                  <a:srgbClr val="00FA00"/>
                </a:solidFill>
              </a:rPr>
              <a:t>T</a:t>
            </a:r>
            <a:r>
              <a:rPr lang="en-US" sz="1400" dirty="0">
                <a:solidFill>
                  <a:srgbClr val="00FA00"/>
                </a:solidFill>
              </a:rPr>
              <a:t>ensorFlow Serving: Flexible, High-Performance ML Serving</a:t>
            </a:r>
          </a:p>
        </p:txBody>
      </p:sp>
      <p:pic>
        <p:nvPicPr>
          <p:cNvPr id="6" name="Picture 5">
            <a:extLst>
              <a:ext uri="{FF2B5EF4-FFF2-40B4-BE49-F238E27FC236}">
                <a16:creationId xmlns:a16="http://schemas.microsoft.com/office/drawing/2014/main" id="{041A419A-66C3-42C3-A15A-2193914D7552}"/>
              </a:ext>
            </a:extLst>
          </p:cNvPr>
          <p:cNvPicPr>
            <a:picLocks noChangeAspect="1"/>
          </p:cNvPicPr>
          <p:nvPr/>
        </p:nvPicPr>
        <p:blipFill>
          <a:blip r:embed="rId2"/>
          <a:stretch>
            <a:fillRect/>
          </a:stretch>
        </p:blipFill>
        <p:spPr>
          <a:xfrm>
            <a:off x="4093998" y="3419733"/>
            <a:ext cx="7501828" cy="2299171"/>
          </a:xfrm>
          <a:prstGeom prst="rect">
            <a:avLst/>
          </a:prstGeom>
        </p:spPr>
      </p:pic>
      <p:sp>
        <p:nvSpPr>
          <p:cNvPr id="7" name="Text Placeholder 2">
            <a:extLst>
              <a:ext uri="{FF2B5EF4-FFF2-40B4-BE49-F238E27FC236}">
                <a16:creationId xmlns:a16="http://schemas.microsoft.com/office/drawing/2014/main" id="{80230CBD-B14B-495C-9B86-7C731C50E2B8}"/>
              </a:ext>
            </a:extLst>
          </p:cNvPr>
          <p:cNvSpPr txBox="1">
            <a:spLocks/>
          </p:cNvSpPr>
          <p:nvPr/>
        </p:nvSpPr>
        <p:spPr>
          <a:xfrm>
            <a:off x="5235263" y="6008298"/>
            <a:ext cx="255094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400" dirty="0"/>
              <a:t>模型生命周期管理工作流实例</a:t>
            </a:r>
            <a:endParaRPr lang="en-US" sz="1400" dirty="0"/>
          </a:p>
        </p:txBody>
      </p:sp>
    </p:spTree>
    <p:extLst>
      <p:ext uri="{BB962C8B-B14F-4D97-AF65-F5344CB8AC3E}">
        <p14:creationId xmlns:p14="http://schemas.microsoft.com/office/powerpoint/2010/main" val="3709598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4059-DA2E-4326-958A-9B36BCB5702F}"/>
              </a:ext>
            </a:extLst>
          </p:cNvPr>
          <p:cNvSpPr>
            <a:spLocks noGrp="1"/>
          </p:cNvSpPr>
          <p:nvPr>
            <p:ph type="title"/>
          </p:nvPr>
        </p:nvSpPr>
        <p:spPr/>
        <p:txBody>
          <a:bodyPr/>
          <a:lstStyle/>
          <a:p>
            <a:r>
              <a:rPr lang="zh-CN" altLang="en-US" dirty="0"/>
              <a:t>金丝雀 </a:t>
            </a:r>
            <a:r>
              <a:rPr lang="en-US" dirty="0"/>
              <a:t>Can</a:t>
            </a:r>
            <a:r>
              <a:rPr lang="en-US" altLang="zh-CN" dirty="0"/>
              <a:t>a</a:t>
            </a:r>
            <a:r>
              <a:rPr lang="en-US" dirty="0"/>
              <a:t>ry</a:t>
            </a:r>
            <a:r>
              <a:rPr lang="zh-CN" altLang="en-US" dirty="0"/>
              <a:t> 策略</a:t>
            </a:r>
            <a:endParaRPr lang="en-US" dirty="0"/>
          </a:p>
        </p:txBody>
      </p:sp>
      <p:sp>
        <p:nvSpPr>
          <p:cNvPr id="3" name="Text Placeholder 2">
            <a:extLst>
              <a:ext uri="{FF2B5EF4-FFF2-40B4-BE49-F238E27FC236}">
                <a16:creationId xmlns:a16="http://schemas.microsoft.com/office/drawing/2014/main" id="{E209E6D1-B08B-4EC6-89E1-BEA5A1812571}"/>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金丝雀策略</a:t>
            </a:r>
            <a:endParaRPr lang="en-US" altLang="zh-CN" b="1"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当获得一个新模型版本，当前服务模型成为 </a:t>
            </a:r>
            <a:r>
              <a:rPr lang="en-US" altLang="zh-CN" dirty="0">
                <a:latin typeface="Gill Sans MT" panose="020B0502020104020203" pitchFamily="34" charset="0"/>
              </a:rPr>
              <a:t>second-newest</a:t>
            </a:r>
            <a:r>
              <a:rPr lang="zh-CN" altLang="en-US" dirty="0">
                <a:latin typeface="Gill Sans MT" panose="020B0502020104020203" pitchFamily="34" charset="0"/>
              </a:rPr>
              <a:t>，用户可以选择同时保持这两个版本</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将所有推理请求流量发送到当前两个版本，比较它们的效果</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一旦对最新版本达标，用户就可以切换到仅该版本</a:t>
            </a:r>
            <a:endParaRPr lang="en-US" altLang="zh-CN" dirty="0">
              <a:latin typeface="Gill Sans MT" panose="020B0502020104020203" pitchFamily="34" charset="0"/>
            </a:endParaRPr>
          </a:p>
          <a:p>
            <a:pPr marL="685800" lvl="1" indent="-457200">
              <a:lnSpc>
                <a:spcPct val="150000"/>
              </a:lnSpc>
              <a:buFont typeface="Arial" panose="020B0604020202020204" pitchFamily="34" charset="0"/>
              <a:buChar char="•"/>
            </a:pPr>
            <a:r>
              <a:rPr lang="zh-CN" altLang="en-US" dirty="0">
                <a:latin typeface="Gill Sans MT" panose="020B0502020104020203" pitchFamily="34" charset="0"/>
              </a:rPr>
              <a:t>方法需要更多的高峰资源，避免将用户暴露于缺陷模型</a:t>
            </a:r>
            <a:endParaRPr lang="en-US" altLang="zh-CN" dirty="0">
              <a:latin typeface="Gill Sans MT" panose="020B0502020104020203" pitchFamily="34" charset="0"/>
            </a:endParaRPr>
          </a:p>
        </p:txBody>
      </p:sp>
      <p:sp>
        <p:nvSpPr>
          <p:cNvPr id="4" name="Rectangle 3">
            <a:extLst>
              <a:ext uri="{FF2B5EF4-FFF2-40B4-BE49-F238E27FC236}">
                <a16:creationId xmlns:a16="http://schemas.microsoft.com/office/drawing/2014/main" id="{04E505C9-FE52-4C69-8F20-11D1738219FC}"/>
              </a:ext>
            </a:extLst>
          </p:cNvPr>
          <p:cNvSpPr/>
          <p:nvPr/>
        </p:nvSpPr>
        <p:spPr>
          <a:xfrm>
            <a:off x="7310994" y="6400801"/>
            <a:ext cx="4497385" cy="307777"/>
          </a:xfrm>
          <a:prstGeom prst="rect">
            <a:avLst/>
          </a:prstGeom>
        </p:spPr>
        <p:txBody>
          <a:bodyPr wrap="none">
            <a:spAutoFit/>
          </a:bodyPr>
          <a:lstStyle/>
          <a:p>
            <a:r>
              <a:rPr lang="en-US" altLang="zh-CN" sz="1400" dirty="0"/>
              <a:t>T</a:t>
            </a:r>
            <a:r>
              <a:rPr lang="en-US" sz="1400" dirty="0"/>
              <a:t>ensorFlow Serving: Flexible, High-Performance ML Serving</a:t>
            </a:r>
          </a:p>
        </p:txBody>
      </p:sp>
    </p:spTree>
    <p:extLst>
      <p:ext uri="{BB962C8B-B14F-4D97-AF65-F5344CB8AC3E}">
        <p14:creationId xmlns:p14="http://schemas.microsoft.com/office/powerpoint/2010/main" val="22792459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4059-DA2E-4326-958A-9B36BCB5702F}"/>
              </a:ext>
            </a:extLst>
          </p:cNvPr>
          <p:cNvSpPr>
            <a:spLocks noGrp="1"/>
          </p:cNvSpPr>
          <p:nvPr>
            <p:ph type="title"/>
          </p:nvPr>
        </p:nvSpPr>
        <p:spPr/>
        <p:txBody>
          <a:bodyPr/>
          <a:lstStyle/>
          <a:p>
            <a:r>
              <a:rPr lang="zh-CN" altLang="en-US" dirty="0"/>
              <a:t>回滚 </a:t>
            </a:r>
            <a:r>
              <a:rPr lang="en-US" dirty="0"/>
              <a:t>Rollback</a:t>
            </a:r>
            <a:r>
              <a:rPr lang="zh-CN" altLang="en-US" dirty="0"/>
              <a:t> 策略</a:t>
            </a:r>
            <a:endParaRPr lang="en-US" dirty="0"/>
          </a:p>
        </p:txBody>
      </p:sp>
      <p:sp>
        <p:nvSpPr>
          <p:cNvPr id="3" name="Text Placeholder 2">
            <a:extLst>
              <a:ext uri="{FF2B5EF4-FFF2-40B4-BE49-F238E27FC236}">
                <a16:creationId xmlns:a16="http://schemas.microsoft.com/office/drawing/2014/main" id="{E209E6D1-B08B-4EC6-89E1-BEA5A1812571}"/>
              </a:ext>
            </a:extLst>
          </p:cNvPr>
          <p:cNvSpPr>
            <a:spLocks noGrp="1"/>
          </p:cNvSpPr>
          <p:nvPr>
            <p:ph sz="half" idx="1"/>
          </p:nvPr>
        </p:nvSpPr>
        <p:spPr/>
        <p:txBody>
          <a:bodyPr/>
          <a:lstStyle/>
          <a:p>
            <a:pPr marL="0" indent="0">
              <a:lnSpc>
                <a:spcPct val="150000"/>
              </a:lnSpc>
              <a:buNone/>
            </a:pPr>
            <a:r>
              <a:rPr lang="zh-CN" altLang="en-US" b="1" dirty="0"/>
              <a:t>回滚策略</a:t>
            </a:r>
            <a:endParaRPr lang="en-US" altLang="zh-CN" b="1" dirty="0"/>
          </a:p>
          <a:p>
            <a:pPr marL="685800" lvl="1" indent="-457200">
              <a:lnSpc>
                <a:spcPct val="150000"/>
              </a:lnSpc>
              <a:buFont typeface="Arial" panose="020B0604020202020204" pitchFamily="34" charset="0"/>
              <a:buChar char="•"/>
            </a:pPr>
            <a:r>
              <a:rPr lang="zh-CN" altLang="en-US" dirty="0"/>
              <a:t>如果在当前的主要服务版本上检测到缺陷，则用户可以请求切换到特定的较旧版本</a:t>
            </a:r>
            <a:endParaRPr lang="en-US" altLang="zh-CN" dirty="0"/>
          </a:p>
          <a:p>
            <a:pPr marL="685800" lvl="1" indent="-457200">
              <a:lnSpc>
                <a:spcPct val="150000"/>
              </a:lnSpc>
              <a:buFont typeface="Arial" panose="020B0604020202020204" pitchFamily="34" charset="0"/>
              <a:buChar char="•"/>
            </a:pPr>
            <a:r>
              <a:rPr lang="zh-CN" altLang="en-US" dirty="0"/>
              <a:t>卸载和装载的顺序应该是可配置的</a:t>
            </a:r>
            <a:endParaRPr lang="en-US" altLang="zh-CN" dirty="0"/>
          </a:p>
          <a:p>
            <a:pPr marL="685800" lvl="1" indent="-457200">
              <a:lnSpc>
                <a:spcPct val="150000"/>
              </a:lnSpc>
              <a:buFont typeface="Arial" panose="020B0604020202020204" pitchFamily="34" charset="0"/>
              <a:buChar char="•"/>
            </a:pPr>
            <a:r>
              <a:rPr lang="zh-CN" altLang="en-US" dirty="0"/>
              <a:t>当问题解决并且获取到新的安全版本模型时，从而结束回滚</a:t>
            </a:r>
            <a:endParaRPr lang="en-US" dirty="0"/>
          </a:p>
        </p:txBody>
      </p:sp>
      <p:sp>
        <p:nvSpPr>
          <p:cNvPr id="4" name="Rectangle 3">
            <a:extLst>
              <a:ext uri="{FF2B5EF4-FFF2-40B4-BE49-F238E27FC236}">
                <a16:creationId xmlns:a16="http://schemas.microsoft.com/office/drawing/2014/main" id="{04E505C9-FE52-4C69-8F20-11D1738219FC}"/>
              </a:ext>
            </a:extLst>
          </p:cNvPr>
          <p:cNvSpPr/>
          <p:nvPr/>
        </p:nvSpPr>
        <p:spPr>
          <a:xfrm>
            <a:off x="7310994" y="6400801"/>
            <a:ext cx="4497385" cy="307777"/>
          </a:xfrm>
          <a:prstGeom prst="rect">
            <a:avLst/>
          </a:prstGeom>
        </p:spPr>
        <p:txBody>
          <a:bodyPr wrap="none">
            <a:spAutoFit/>
          </a:bodyPr>
          <a:lstStyle/>
          <a:p>
            <a:r>
              <a:rPr lang="en-US" altLang="zh-CN" sz="1400" dirty="0"/>
              <a:t>T</a:t>
            </a:r>
            <a:r>
              <a:rPr lang="en-US" sz="1400" dirty="0"/>
              <a:t>ensorFlow Serving: Flexible, High-Performance ML Serving</a:t>
            </a:r>
          </a:p>
        </p:txBody>
      </p:sp>
    </p:spTree>
    <p:extLst>
      <p:ext uri="{BB962C8B-B14F-4D97-AF65-F5344CB8AC3E}">
        <p14:creationId xmlns:p14="http://schemas.microsoft.com/office/powerpoint/2010/main" val="104645560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sz="half" idx="1"/>
          </p:nvPr>
        </p:nvSpPr>
        <p:spPr/>
        <p:txBody>
          <a:bodyPr/>
          <a:lstStyle/>
          <a:p>
            <a:pPr marL="404813" indent="-395288">
              <a:buFont typeface="+mj-lt"/>
              <a:buAutoNum type="arabicPeriod"/>
            </a:pPr>
            <a:r>
              <a:rPr lang="en-US" sz="1200" dirty="0">
                <a:latin typeface="Gill Sans MT" panose="020B0502020104020203" pitchFamily="34" charset="0"/>
                <a:hlinkClick r:id="rId3"/>
              </a:rPr>
              <a:t>Deep Learning Inference in Facebook Data Centers: Characterization, Performance Optimizations and Hardware Implications</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4"/>
              </a:rPr>
              <a:t>Clipper: A Low-Latency Online Prediction Serving System</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5"/>
              </a:rPr>
              <a:t>TFX: A TensorFlow-Based Production-Scale Machine Learning Platform</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6"/>
              </a:rPr>
              <a:t>TensorFlow-Serving: Flexible, High-Performance ML Serving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7"/>
              </a:rPr>
              <a:t>Optimal Aggregation Policy for Reducing Tail Latency of Web Search</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8"/>
              </a:rPr>
              <a:t>A Survey of Model Compression and Acceleration for Deep Neural Networks</a:t>
            </a:r>
            <a:endParaRPr lang="en-US" sz="1200" dirty="0">
              <a:latin typeface="Gill Sans MT" panose="020B0502020104020203" pitchFamily="34" charset="0"/>
            </a:endParaRPr>
          </a:p>
          <a:p>
            <a:pPr marL="404813" indent="-395288">
              <a:buFont typeface="+mj-lt"/>
              <a:buAutoNum type="arabicPeriod"/>
            </a:pPr>
            <a:r>
              <a:rPr lang="en-US" altLang="zh-CN" sz="1200" dirty="0">
                <a:latin typeface="Gill Sans MT" panose="020B0502020104020203" pitchFamily="34" charset="0"/>
                <a:hlinkClick r:id="rId9"/>
              </a:rPr>
              <a:t>CSE 599W: System for ML - </a:t>
            </a:r>
            <a:r>
              <a:rPr lang="en-US" sz="1200" dirty="0">
                <a:latin typeface="Gill Sans MT" panose="020B0502020104020203" pitchFamily="34" charset="0"/>
                <a:hlinkClick r:id="rId9"/>
              </a:rPr>
              <a:t>Model Serving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0"/>
              </a:rPr>
              <a:t>https://developer.nvidia.com/deep-learning-performance-training-inference</a:t>
            </a:r>
            <a:r>
              <a:rPr lang="en-US" sz="1200" dirty="0">
                <a:latin typeface="Gill Sans MT" panose="020B0502020104020203" pitchFamily="34" charset="0"/>
              </a:rPr>
              <a:t> </a:t>
            </a:r>
          </a:p>
          <a:p>
            <a:pPr marL="404813" indent="-395288">
              <a:buFont typeface="+mj-lt"/>
              <a:buAutoNum type="arabicPeriod"/>
            </a:pPr>
            <a:r>
              <a:rPr lang="en-US" sz="1200" dirty="0">
                <a:latin typeface="Gill Sans MT" panose="020B0502020104020203" pitchFamily="34" charset="0"/>
                <a:hlinkClick r:id="rId11"/>
              </a:rPr>
              <a:t>DEEP COMPRESSION:   COMPRESSING DEEP NEURAL NETWORKS WITH PRUNING, TRAINED QUANTIZATION AND HUFFMAN CODING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2"/>
              </a:rPr>
              <a:t>Learning both Weights and Connections for Efficient Neural Networks</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3"/>
              </a:rPr>
              <a:t>DEEP LEARNING DEPLOYMENT WITH NVIDIA TENSORRT</a:t>
            </a:r>
          </a:p>
          <a:p>
            <a:pPr marL="404813" indent="-395288">
              <a:buFont typeface="+mj-lt"/>
              <a:buAutoNum type="arabicPeriod"/>
            </a:pPr>
            <a:r>
              <a:rPr lang="en-US" sz="1200" dirty="0">
                <a:latin typeface="Gill Sans MT" panose="020B0502020104020203" pitchFamily="34" charset="0"/>
                <a:hlinkClick r:id="rId14"/>
              </a:rPr>
              <a:t> Halide: A Language and Compiler for Optimizing </a:t>
            </a:r>
            <a:r>
              <a:rPr lang="en-US" sz="1200" dirty="0" err="1">
                <a:latin typeface="Gill Sans MT" panose="020B0502020104020203" pitchFamily="34" charset="0"/>
                <a:hlinkClick r:id="rId14"/>
              </a:rPr>
              <a:t>Parallelism,Locality</a:t>
            </a:r>
            <a:r>
              <a:rPr lang="en-US" sz="1200" dirty="0">
                <a:latin typeface="Gill Sans MT" panose="020B0502020104020203" pitchFamily="34" charset="0"/>
                <a:hlinkClick r:id="rId14"/>
              </a:rPr>
              <a:t>, and </a:t>
            </a:r>
            <a:r>
              <a:rPr lang="en-US" sz="1200" dirty="0" err="1">
                <a:latin typeface="Gill Sans MT" panose="020B0502020104020203" pitchFamily="34" charset="0"/>
                <a:hlinkClick r:id="rId14"/>
              </a:rPr>
              <a:t>Recomputation</a:t>
            </a:r>
            <a:r>
              <a:rPr lang="en-US" sz="1200" dirty="0">
                <a:latin typeface="Gill Sans MT" panose="020B0502020104020203" pitchFamily="34" charset="0"/>
                <a:hlinkClick r:id="rId14"/>
              </a:rPr>
              <a:t> in Image Processing Pipelines</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5"/>
              </a:rPr>
              <a:t>TVM: An Automated End-to-End Optimizing Compiler for Deep Learning</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6"/>
              </a:rPr>
              <a:t>8-bit Inference with TensorRT</a:t>
            </a:r>
            <a:endParaRPr lang="en-US" sz="1200" dirty="0">
              <a:latin typeface="Gill Sans MT" panose="020B0502020104020203" pitchFamily="34" charset="0"/>
            </a:endParaRPr>
          </a:p>
          <a:p>
            <a:pPr marL="404813" indent="-395288">
              <a:buFont typeface="+mj-lt"/>
              <a:buAutoNum type="arabicPeriod"/>
            </a:pPr>
            <a:r>
              <a:rPr lang="en-US" sz="1200" dirty="0">
                <a:latin typeface="Gill Sans MT" panose="020B0502020104020203" pitchFamily="34" charset="0"/>
                <a:hlinkClick r:id="rId17"/>
              </a:rPr>
              <a:t>https://github.com/microsoft/AI-System</a:t>
            </a:r>
            <a:endParaRPr lang="en-US" sz="1200" dirty="0">
              <a:latin typeface="Gill Sans MT" panose="020B0502020104020203" pitchFamily="34" charset="0"/>
            </a:endParaRPr>
          </a:p>
          <a:p>
            <a:pPr marL="404813" indent="-395288">
              <a:buFont typeface="+mj-lt"/>
              <a:buAutoNum type="arabicPeriod"/>
            </a:pPr>
            <a:r>
              <a:rPr lang="zh-CN" altLang="en-US" sz="1200" dirty="0">
                <a:latin typeface="Gill Sans MT" panose="020B0502020104020203" pitchFamily="34" charset="0"/>
              </a:rPr>
              <a:t>模型推理服务化之</a:t>
            </a:r>
            <a:r>
              <a:rPr lang="en-US" altLang="zh-CN" sz="1200" dirty="0">
                <a:latin typeface="Gill Sans MT" panose="020B0502020104020203" pitchFamily="34" charset="0"/>
              </a:rPr>
              <a:t>Triton</a:t>
            </a:r>
            <a:r>
              <a:rPr lang="zh-CN" altLang="en-US" sz="1200" dirty="0">
                <a:latin typeface="Gill Sans MT" panose="020B0502020104020203" pitchFamily="34" charset="0"/>
              </a:rPr>
              <a:t>：如何基于</a:t>
            </a:r>
            <a:r>
              <a:rPr lang="en-US" altLang="zh-CN" sz="1200" dirty="0">
                <a:latin typeface="Gill Sans MT" panose="020B0502020104020203" pitchFamily="34" charset="0"/>
              </a:rPr>
              <a:t>Triton</a:t>
            </a:r>
            <a:r>
              <a:rPr lang="zh-CN" altLang="en-US" sz="1200" dirty="0">
                <a:latin typeface="Gill Sans MT" panose="020B0502020104020203" pitchFamily="34" charset="0"/>
              </a:rPr>
              <a:t>开发自己的推理引擎？ </a:t>
            </a:r>
            <a:r>
              <a:rPr lang="en-US" altLang="en-US" sz="1200" dirty="0">
                <a:latin typeface="Gill Sans MT" panose="020B0502020104020203" pitchFamily="34" charset="0"/>
                <a:hlinkClick r:id="rId18"/>
              </a:rPr>
              <a:t>https</a:t>
            </a:r>
            <a:r>
              <a:rPr lang="en-US" sz="1200" dirty="0">
                <a:latin typeface="Gill Sans MT" panose="020B0502020104020203" pitchFamily="34" charset="0"/>
                <a:hlinkClick r:id="rId18"/>
              </a:rPr>
              <a:t>://zhuanlan.zhihu.com/p/354058294</a:t>
            </a:r>
            <a:endParaRPr lang="en-US" sz="1200" dirty="0">
              <a:latin typeface="Gill Sans MT" panose="020B0502020104020203" pitchFamily="34" charset="0"/>
            </a:endParaRPr>
          </a:p>
          <a:p>
            <a:pPr>
              <a:buFont typeface="+mj-lt"/>
              <a:buAutoNum type="arabicPeriod"/>
            </a:pPr>
            <a:endParaRPr lang="en-US" sz="1200" dirty="0">
              <a:latin typeface="Gill Sans MT" panose="020B0502020104020203" pitchFamily="34" charset="0"/>
            </a:endParaRPr>
          </a:p>
        </p:txBody>
      </p:sp>
    </p:spTree>
    <p:extLst>
      <p:ext uri="{BB962C8B-B14F-4D97-AF65-F5344CB8AC3E}">
        <p14:creationId xmlns:p14="http://schemas.microsoft.com/office/powerpoint/2010/main" val="2620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324036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推理系统架构</a:t>
            </a:r>
          </a:p>
          <a:p>
            <a:pPr lvl="1"/>
            <a:r>
              <a:rPr lang="en-US" altLang="zh-CN" sz="2000" dirty="0">
                <a:solidFill>
                  <a:srgbClr val="374154"/>
                </a:solidFill>
                <a:latin typeface="Gill Sans MT" panose="020B0502020104020203" pitchFamily="34" charset="0"/>
              </a:rPr>
              <a:t>Infer,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Deploy,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Serve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推理、部署、服务化</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Architecture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推理系统的整体架构</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Life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Time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Model</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模型生命周期管理</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90152081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5175-C69A-4C5A-B4CA-333937C6CBA8}"/>
              </a:ext>
            </a:extLst>
          </p:cNvPr>
          <p:cNvSpPr>
            <a:spLocks noGrp="1"/>
          </p:cNvSpPr>
          <p:nvPr>
            <p:ph type="title"/>
          </p:nvPr>
        </p:nvSpPr>
        <p:spPr/>
        <p:txBody>
          <a:bodyPr/>
          <a:lstStyle/>
          <a:p>
            <a:r>
              <a:rPr lang="zh-CN" altLang="en-US" dirty="0"/>
              <a:t>深度学习模型的生命周期</a:t>
            </a:r>
            <a:endParaRPr lang="en-US" dirty="0"/>
          </a:p>
        </p:txBody>
      </p:sp>
      <p:pic>
        <p:nvPicPr>
          <p:cNvPr id="8" name="图片 7">
            <a:extLst>
              <a:ext uri="{FF2B5EF4-FFF2-40B4-BE49-F238E27FC236}">
                <a16:creationId xmlns:a16="http://schemas.microsoft.com/office/drawing/2014/main" id="{FA77D902-6EA0-9A48-A4E0-77452B166CAB}"/>
              </a:ext>
            </a:extLst>
          </p:cNvPr>
          <p:cNvPicPr>
            <a:picLocks noChangeAspect="1"/>
          </p:cNvPicPr>
          <p:nvPr/>
        </p:nvPicPr>
        <p:blipFill>
          <a:blip r:embed="rId3"/>
          <a:stretch>
            <a:fillRect/>
          </a:stretch>
        </p:blipFill>
        <p:spPr>
          <a:xfrm>
            <a:off x="780938" y="1700808"/>
            <a:ext cx="10634885" cy="3649331"/>
          </a:xfrm>
          <a:prstGeom prst="rect">
            <a:avLst/>
          </a:prstGeom>
        </p:spPr>
      </p:pic>
    </p:spTree>
    <p:extLst>
      <p:ext uri="{BB962C8B-B14F-4D97-AF65-F5344CB8AC3E}">
        <p14:creationId xmlns:p14="http://schemas.microsoft.com/office/powerpoint/2010/main" val="35320774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0233E5A-0422-FB49-9ABB-D1C069090FC2}"/>
              </a:ext>
            </a:extLst>
          </p:cNvPr>
          <p:cNvSpPr>
            <a:spLocks noGrp="1"/>
          </p:cNvSpPr>
          <p:nvPr>
            <p:ph type="title"/>
          </p:nvPr>
        </p:nvSpPr>
        <p:spPr/>
        <p:txBody>
          <a:bodyPr/>
          <a:lstStyle/>
          <a:p>
            <a:r>
              <a:rPr lang="zh-CN" altLang="en-US" dirty="0"/>
              <a:t>深度学习模型的生命周期</a:t>
            </a:r>
          </a:p>
        </p:txBody>
      </p:sp>
      <p:sp>
        <p:nvSpPr>
          <p:cNvPr id="6" name="内容占位符 5">
            <a:extLst>
              <a:ext uri="{FF2B5EF4-FFF2-40B4-BE49-F238E27FC236}">
                <a16:creationId xmlns:a16="http://schemas.microsoft.com/office/drawing/2014/main" id="{D0D6B6B4-CBDE-7443-A586-B1186FED7CDB}"/>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训练任务：</a:t>
            </a:r>
            <a:r>
              <a:rPr lang="zh-CN" altLang="en-US" dirty="0">
                <a:latin typeface="Gill Sans MT" panose="020B0502020104020203" pitchFamily="34" charset="0"/>
              </a:rPr>
              <a:t>数据中心中更像是传统的批处理任务，需要执行数小时，数天才能完成，其一般配置较大的批尺寸追求较大的吞吐，将模型训练达到指定的准确度或错误率。</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推理任务：</a:t>
            </a:r>
            <a:r>
              <a:rPr lang="zh-CN" altLang="en-US" dirty="0">
                <a:latin typeface="Gill Sans MT" panose="020B0502020104020203" pitchFamily="34" charset="0"/>
              </a:rPr>
              <a:t>执行 </a:t>
            </a:r>
            <a:r>
              <a:rPr lang="en-US" altLang="zh-CN" dirty="0">
                <a:latin typeface="Gill Sans MT" panose="020B0502020104020203" pitchFamily="34" charset="0"/>
              </a:rPr>
              <a:t>7 X</a:t>
            </a:r>
            <a:r>
              <a:rPr lang="zh-CN" altLang="en-US" dirty="0">
                <a:latin typeface="Gill Sans MT" panose="020B0502020104020203" pitchFamily="34" charset="0"/>
              </a:rPr>
              <a:t> </a:t>
            </a:r>
            <a:r>
              <a:rPr lang="en-US" altLang="zh-CN" dirty="0">
                <a:latin typeface="Gill Sans MT" panose="020B0502020104020203" pitchFamily="34" charset="0"/>
              </a:rPr>
              <a:t>24 </a:t>
            </a:r>
            <a:r>
              <a:rPr lang="zh-CN" altLang="en-US" dirty="0">
                <a:latin typeface="Gill Sans MT" panose="020B0502020104020203" pitchFamily="34" charset="0"/>
              </a:rPr>
              <a:t>的服务，其常常受到响应延迟的约束，配置的批尺寸更小，模型已经稳定一般不再被训练。</a:t>
            </a:r>
          </a:p>
          <a:p>
            <a:endParaRPr lang="zh-CN" altLang="en-US" dirty="0">
              <a:latin typeface="Gill Sans MT" panose="020B0502020104020203" pitchFamily="34" charset="0"/>
            </a:endParaRPr>
          </a:p>
        </p:txBody>
      </p:sp>
    </p:spTree>
    <p:extLst>
      <p:ext uri="{BB962C8B-B14F-4D97-AF65-F5344CB8AC3E}">
        <p14:creationId xmlns:p14="http://schemas.microsoft.com/office/powerpoint/2010/main" val="862346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3F840-EDA2-2042-BE7C-8808E2EC62DB}"/>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AI</a:t>
            </a:r>
            <a:r>
              <a:rPr kumimoji="1" lang="zh-CN" altLang="en-US" dirty="0">
                <a:latin typeface="Futura Medium" panose="020B0602020204020303" pitchFamily="34" charset="-79"/>
                <a:cs typeface="Futura Medium" panose="020B0602020204020303" pitchFamily="34" charset="-79"/>
              </a:rPr>
              <a:t> 部署 </a:t>
            </a:r>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D2D26D01-E033-3149-A6E6-E3E3A29E8DE3}"/>
              </a:ext>
            </a:extLst>
          </p:cNvPr>
          <p:cNvSpPr>
            <a:spLocks noGrp="1"/>
          </p:cNvSpPr>
          <p:nvPr>
            <p:ph sz="half" idx="1"/>
          </p:nvPr>
        </p:nvSpPr>
        <p:spPr>
          <a:xfrm>
            <a:off x="623635" y="1495552"/>
            <a:ext cx="5290949" cy="493288"/>
          </a:xfrm>
        </p:spPr>
        <p:txBody>
          <a:bodyPr/>
          <a:lstStyle/>
          <a:p>
            <a:r>
              <a:rPr kumimoji="1" lang="en-US" altLang="zh-CN" dirty="0">
                <a:latin typeface="Gill Sans MT" panose="020B0502020104020203" pitchFamily="34" charset="0"/>
              </a:rPr>
              <a:t>AI</a:t>
            </a:r>
            <a:r>
              <a:rPr kumimoji="1" lang="zh-CN" altLang="en-US" dirty="0">
                <a:latin typeface="Gill Sans MT" panose="020B0502020104020203" pitchFamily="34" charset="0"/>
              </a:rPr>
              <a:t> 应用部署需要考虑哪些方面？</a:t>
            </a:r>
          </a:p>
        </p:txBody>
      </p:sp>
      <p:sp>
        <p:nvSpPr>
          <p:cNvPr id="9" name="椭圆 8">
            <a:extLst>
              <a:ext uri="{FF2B5EF4-FFF2-40B4-BE49-F238E27FC236}">
                <a16:creationId xmlns:a16="http://schemas.microsoft.com/office/drawing/2014/main" id="{EB639084-B82F-684E-AAC0-8B7AD6C964A1}"/>
              </a:ext>
            </a:extLst>
          </p:cNvPr>
          <p:cNvSpPr/>
          <p:nvPr/>
        </p:nvSpPr>
        <p:spPr bwMode="auto">
          <a:xfrm>
            <a:off x="1273845" y="2708920"/>
            <a:ext cx="2016224" cy="2016224"/>
          </a:xfrm>
          <a:prstGeom prst="ellipse">
            <a:avLst/>
          </a:prstGeom>
          <a:solidFill>
            <a:srgbClr val="8B28F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4000" b="1" dirty="0">
                <a:solidFill>
                  <a:schemeClr val="bg1"/>
                </a:solidFill>
                <a:latin typeface="+mj-ea"/>
                <a:ea typeface="+mj-ea"/>
              </a:rPr>
              <a:t>成本控制</a:t>
            </a:r>
            <a:endParaRPr kumimoji="0" lang="zh-CN" altLang="en-US" sz="4000" b="1" i="0" u="none" strike="noStrike" cap="none" normalizeH="0" baseline="0" dirty="0">
              <a:ln>
                <a:noFill/>
              </a:ln>
              <a:solidFill>
                <a:schemeClr val="bg1"/>
              </a:solidFill>
              <a:effectLst/>
              <a:latin typeface="+mj-ea"/>
              <a:ea typeface="+mj-ea"/>
            </a:endParaRPr>
          </a:p>
        </p:txBody>
      </p:sp>
      <p:sp>
        <p:nvSpPr>
          <p:cNvPr id="10" name="椭圆 9">
            <a:extLst>
              <a:ext uri="{FF2B5EF4-FFF2-40B4-BE49-F238E27FC236}">
                <a16:creationId xmlns:a16="http://schemas.microsoft.com/office/drawing/2014/main" id="{83B42BBF-756F-3647-9C97-6D24C08F9AA3}"/>
              </a:ext>
            </a:extLst>
          </p:cNvPr>
          <p:cNvSpPr/>
          <p:nvPr/>
        </p:nvSpPr>
        <p:spPr bwMode="auto">
          <a:xfrm>
            <a:off x="4767302" y="2743760"/>
            <a:ext cx="2016224" cy="2016224"/>
          </a:xfrm>
          <a:prstGeom prst="ellipse">
            <a:avLst/>
          </a:prstGeom>
          <a:solidFill>
            <a:srgbClr val="8994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4000" b="1" dirty="0">
                <a:solidFill>
                  <a:schemeClr val="bg1"/>
                </a:solidFill>
                <a:latin typeface="+mj-ea"/>
                <a:ea typeface="+mj-ea"/>
              </a:rPr>
              <a:t>模型泛化</a:t>
            </a:r>
            <a:endParaRPr kumimoji="0" lang="zh-CN" altLang="en-US" sz="4000" b="1" i="0" u="none" strike="noStrike" cap="none" normalizeH="0" baseline="0" dirty="0">
              <a:ln>
                <a:noFill/>
              </a:ln>
              <a:solidFill>
                <a:schemeClr val="bg1"/>
              </a:solidFill>
              <a:effectLst/>
              <a:latin typeface="+mj-ea"/>
              <a:ea typeface="+mj-ea"/>
            </a:endParaRPr>
          </a:p>
        </p:txBody>
      </p:sp>
      <p:sp>
        <p:nvSpPr>
          <p:cNvPr id="11" name="椭圆 10">
            <a:extLst>
              <a:ext uri="{FF2B5EF4-FFF2-40B4-BE49-F238E27FC236}">
                <a16:creationId xmlns:a16="http://schemas.microsoft.com/office/drawing/2014/main" id="{E5746729-FAF7-784E-91CB-0417F93F89F7}"/>
              </a:ext>
            </a:extLst>
          </p:cNvPr>
          <p:cNvSpPr/>
          <p:nvPr/>
        </p:nvSpPr>
        <p:spPr bwMode="auto">
          <a:xfrm>
            <a:off x="8500847" y="2743760"/>
            <a:ext cx="2016224" cy="2016224"/>
          </a:xfrm>
          <a:prstGeom prst="ellipse">
            <a:avLst/>
          </a:prstGeom>
          <a:gradFill flip="none" rotWithShape="1">
            <a:gsLst>
              <a:gs pos="0">
                <a:srgbClr val="451FF6"/>
              </a:gs>
              <a:gs pos="48000">
                <a:srgbClr val="7C28FE"/>
              </a:gs>
              <a:gs pos="99000">
                <a:srgbClr val="9729FA"/>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zh-CN" altLang="en-US" sz="4000" b="1" dirty="0">
                <a:solidFill>
                  <a:schemeClr val="bg1"/>
                </a:solidFill>
                <a:latin typeface="+mj-ea"/>
                <a:ea typeface="+mj-ea"/>
              </a:rPr>
              <a:t>快速迭代</a:t>
            </a:r>
            <a:endParaRPr kumimoji="0" lang="zh-CN" altLang="en-US" sz="4000" b="1" i="0" u="none" strike="noStrike" cap="none" normalizeH="0" baseline="0" dirty="0">
              <a:ln>
                <a:noFill/>
              </a:ln>
              <a:solidFill>
                <a:schemeClr val="bg1"/>
              </a:solidFill>
              <a:effectLst/>
              <a:latin typeface="+mj-ea"/>
              <a:ea typeface="+mj-ea"/>
            </a:endParaRPr>
          </a:p>
        </p:txBody>
      </p:sp>
      <p:sp>
        <p:nvSpPr>
          <p:cNvPr id="12" name="内容占位符 2">
            <a:extLst>
              <a:ext uri="{FF2B5EF4-FFF2-40B4-BE49-F238E27FC236}">
                <a16:creationId xmlns:a16="http://schemas.microsoft.com/office/drawing/2014/main" id="{8DE4BB67-71F7-EE49-8AB9-26FDBB2C5B1B}"/>
              </a:ext>
            </a:extLst>
          </p:cNvPr>
          <p:cNvSpPr txBox="1">
            <a:spLocks/>
          </p:cNvSpPr>
          <p:nvPr/>
        </p:nvSpPr>
        <p:spPr>
          <a:xfrm>
            <a:off x="4281237" y="4971788"/>
            <a:ext cx="2988353" cy="49328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dirty="0">
                <a:latin typeface="Gill Sans MT" panose="020B0502020104020203" pitchFamily="34" charset="0"/>
              </a:rPr>
              <a:t>深度学习应用长尾效应</a:t>
            </a:r>
          </a:p>
        </p:txBody>
      </p:sp>
      <p:sp>
        <p:nvSpPr>
          <p:cNvPr id="13" name="内容占位符 2">
            <a:extLst>
              <a:ext uri="{FF2B5EF4-FFF2-40B4-BE49-F238E27FC236}">
                <a16:creationId xmlns:a16="http://schemas.microsoft.com/office/drawing/2014/main" id="{3B6119D8-8FC6-0944-B8C5-F26C33C5EAA4}"/>
              </a:ext>
            </a:extLst>
          </p:cNvPr>
          <p:cNvSpPr txBox="1">
            <a:spLocks/>
          </p:cNvSpPr>
          <p:nvPr/>
        </p:nvSpPr>
        <p:spPr>
          <a:xfrm>
            <a:off x="7898581" y="4971788"/>
            <a:ext cx="2988353" cy="49328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dirty="0">
                <a:latin typeface="Gill Sans MT" panose="020B0502020104020203" pitchFamily="34" charset="0"/>
              </a:rPr>
              <a:t>持续提升</a:t>
            </a:r>
            <a:r>
              <a:rPr kumimoji="1" lang="en-US" altLang="zh-CN" dirty="0">
                <a:latin typeface="Gill Sans MT" panose="020B0502020104020203" pitchFamily="34" charset="0"/>
              </a:rPr>
              <a:t>AI</a:t>
            </a:r>
            <a:r>
              <a:rPr kumimoji="1" lang="zh-CN" altLang="en-US" dirty="0">
                <a:latin typeface="Gill Sans MT" panose="020B0502020104020203" pitchFamily="34" charset="0"/>
              </a:rPr>
              <a:t>模型能力</a:t>
            </a:r>
          </a:p>
        </p:txBody>
      </p:sp>
      <p:sp>
        <p:nvSpPr>
          <p:cNvPr id="14" name="右箭头 13">
            <a:extLst>
              <a:ext uri="{FF2B5EF4-FFF2-40B4-BE49-F238E27FC236}">
                <a16:creationId xmlns:a16="http://schemas.microsoft.com/office/drawing/2014/main" id="{BD7A2A39-A425-164A-9879-7F011B61033E}"/>
              </a:ext>
            </a:extLst>
          </p:cNvPr>
          <p:cNvSpPr/>
          <p:nvPr/>
        </p:nvSpPr>
        <p:spPr bwMode="auto">
          <a:xfrm>
            <a:off x="3722117" y="3356992"/>
            <a:ext cx="720080" cy="576064"/>
          </a:xfrm>
          <a:prstGeom prst="rightArrow">
            <a:avLst/>
          </a:prstGeom>
          <a:gradFill flip="none" rotWithShape="1">
            <a:gsLst>
              <a:gs pos="100000">
                <a:srgbClr val="8B28FC">
                  <a:tint val="66000"/>
                  <a:satMod val="160000"/>
                </a:srgbClr>
              </a:gs>
              <a:gs pos="50000">
                <a:srgbClr val="8B28FC">
                  <a:tint val="44500"/>
                  <a:satMod val="160000"/>
                </a:srgbClr>
              </a:gs>
              <a:gs pos="0">
                <a:schemeClr val="bg1"/>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右箭头 14">
            <a:extLst>
              <a:ext uri="{FF2B5EF4-FFF2-40B4-BE49-F238E27FC236}">
                <a16:creationId xmlns:a16="http://schemas.microsoft.com/office/drawing/2014/main" id="{C85C7F0D-7401-1146-9785-F5DC7762FFB2}"/>
              </a:ext>
            </a:extLst>
          </p:cNvPr>
          <p:cNvSpPr/>
          <p:nvPr/>
        </p:nvSpPr>
        <p:spPr bwMode="auto">
          <a:xfrm>
            <a:off x="7305080" y="3356992"/>
            <a:ext cx="720080" cy="576064"/>
          </a:xfrm>
          <a:prstGeom prst="rightArrow">
            <a:avLst/>
          </a:prstGeom>
          <a:gradFill flip="none" rotWithShape="1">
            <a:gsLst>
              <a:gs pos="100000">
                <a:srgbClr val="8B28FC">
                  <a:tint val="66000"/>
                  <a:satMod val="160000"/>
                </a:srgbClr>
              </a:gs>
              <a:gs pos="50000">
                <a:srgbClr val="8B28FC">
                  <a:tint val="44500"/>
                  <a:satMod val="160000"/>
                </a:srgbClr>
              </a:gs>
              <a:gs pos="0">
                <a:schemeClr val="bg1"/>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7770510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C2D85E-D0BA-4446-AD81-E89914A376DB}"/>
              </a:ext>
            </a:extLst>
          </p:cNvPr>
          <p:cNvSpPr>
            <a:spLocks noGrp="1"/>
          </p:cNvSpPr>
          <p:nvPr>
            <p:ph type="title"/>
          </p:nvPr>
        </p:nvSpPr>
        <p:spPr>
          <a:xfrm>
            <a:off x="623636" y="679570"/>
            <a:ext cx="10731329" cy="5341718"/>
          </a:xfrm>
        </p:spPr>
        <p:txBody>
          <a:bodyPr anchor="ctr"/>
          <a:lstStyle/>
          <a:p>
            <a:pPr algn="ctr"/>
            <a:r>
              <a:rPr lang="zh-CN" altLang="en-US" sz="9600" dirty="0">
                <a:solidFill>
                  <a:srgbClr val="C00000"/>
                </a:solidFill>
              </a:rPr>
              <a:t>推理、部署、</a:t>
            </a:r>
            <a:br>
              <a:rPr lang="en-US" altLang="zh-CN" sz="9600" dirty="0">
                <a:solidFill>
                  <a:srgbClr val="C00000"/>
                </a:solidFill>
              </a:rPr>
            </a:br>
            <a:r>
              <a:rPr lang="zh-CN" altLang="en-US" sz="9600" dirty="0">
                <a:solidFill>
                  <a:srgbClr val="C00000"/>
                </a:solidFill>
              </a:rPr>
              <a:t>服务化</a:t>
            </a:r>
          </a:p>
        </p:txBody>
      </p:sp>
    </p:spTree>
    <p:extLst>
      <p:ext uri="{BB962C8B-B14F-4D97-AF65-F5344CB8AC3E}">
        <p14:creationId xmlns:p14="http://schemas.microsoft.com/office/powerpoint/2010/main" val="29104944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F6F48DF-D51C-9B48-A9D6-D2FECE92F6D0}"/>
              </a:ext>
            </a:extLst>
          </p:cNvPr>
          <p:cNvSpPr>
            <a:spLocks noGrp="1"/>
          </p:cNvSpPr>
          <p:nvPr>
            <p:ph type="title"/>
          </p:nvPr>
        </p:nvSpPr>
        <p:spPr/>
        <p:txBody>
          <a:bodyPr/>
          <a:lstStyle/>
          <a:p>
            <a:r>
              <a:rPr lang="en-US" altLang="zh-CN" dirty="0"/>
              <a:t>Question?</a:t>
            </a:r>
            <a:endParaRPr lang="zh-CN" altLang="en-US" dirty="0"/>
          </a:p>
        </p:txBody>
      </p:sp>
      <p:sp>
        <p:nvSpPr>
          <p:cNvPr id="5" name="内容占位符 4">
            <a:extLst>
              <a:ext uri="{FF2B5EF4-FFF2-40B4-BE49-F238E27FC236}">
                <a16:creationId xmlns:a16="http://schemas.microsoft.com/office/drawing/2014/main" id="{0ECFAADF-A057-8843-A536-27A1D73CAC76}"/>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什么是模型推理？什么是推理服务化？</a:t>
            </a:r>
          </a:p>
          <a:p>
            <a:pPr marL="457200" indent="-457200">
              <a:lnSpc>
                <a:spcPct val="150000"/>
              </a:lnSpc>
              <a:buFont typeface="+mj-lt"/>
              <a:buAutoNum type="arabicPeriod"/>
            </a:pPr>
            <a:r>
              <a:rPr lang="zh-CN" altLang="en-US" dirty="0">
                <a:latin typeface="Gill Sans MT" panose="020B0502020104020203" pitchFamily="34" charset="0"/>
              </a:rPr>
              <a:t>有哪些常见的推理服务框架？</a:t>
            </a:r>
            <a:r>
              <a:rPr lang="en-US" altLang="zh-CN" dirty="0">
                <a:latin typeface="Gill Sans MT" panose="020B0502020104020203" pitchFamily="34" charset="0"/>
              </a:rPr>
              <a:t>Triton</a:t>
            </a:r>
            <a:r>
              <a:rPr lang="zh-CN" altLang="en-US" dirty="0">
                <a:latin typeface="Gill Sans MT" panose="020B0502020104020203" pitchFamily="34" charset="0"/>
              </a:rPr>
              <a:t>是什么？</a:t>
            </a:r>
          </a:p>
        </p:txBody>
      </p:sp>
      <p:pic>
        <p:nvPicPr>
          <p:cNvPr id="6" name="图片 5">
            <a:extLst>
              <a:ext uri="{FF2B5EF4-FFF2-40B4-BE49-F238E27FC236}">
                <a16:creationId xmlns:a16="http://schemas.microsoft.com/office/drawing/2014/main" id="{07E0FA39-032E-234A-BFF1-3078032173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06842" y="3288631"/>
            <a:ext cx="3439096" cy="2732657"/>
          </a:xfrm>
          <a:prstGeom prst="rect">
            <a:avLst/>
          </a:prstGeom>
        </p:spPr>
      </p:pic>
    </p:spTree>
    <p:extLst>
      <p:ext uri="{BB962C8B-B14F-4D97-AF65-F5344CB8AC3E}">
        <p14:creationId xmlns:p14="http://schemas.microsoft.com/office/powerpoint/2010/main" val="418630608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70CA2-5E5C-C24A-A38E-78E1B29E21B0}"/>
              </a:ext>
            </a:extLst>
          </p:cNvPr>
          <p:cNvSpPr>
            <a:spLocks noGrp="1"/>
          </p:cNvSpPr>
          <p:nvPr>
            <p:ph type="title"/>
          </p:nvPr>
        </p:nvSpPr>
        <p:spPr/>
        <p:txBody>
          <a:bodyPr/>
          <a:lstStyle/>
          <a:p>
            <a:r>
              <a:rPr kumimoji="1" lang="zh-CN" altLang="en-US" dirty="0"/>
              <a:t>概念澄清</a:t>
            </a:r>
          </a:p>
        </p:txBody>
      </p:sp>
      <p:sp>
        <p:nvSpPr>
          <p:cNvPr id="8" name="内容占位符 7">
            <a:extLst>
              <a:ext uri="{FF2B5EF4-FFF2-40B4-BE49-F238E27FC236}">
                <a16:creationId xmlns:a16="http://schemas.microsoft.com/office/drawing/2014/main" id="{A840C882-0389-5244-B5FA-F07B0D317014}"/>
              </a:ext>
            </a:extLst>
          </p:cNvPr>
          <p:cNvSpPr>
            <a:spLocks noGrp="1"/>
          </p:cNvSpPr>
          <p:nvPr>
            <p:ph sz="half" idx="1"/>
          </p:nvPr>
        </p:nvSpPr>
        <p:spPr/>
        <p:txBody>
          <a:bodyPr/>
          <a:lstStyle/>
          <a:p>
            <a:pPr marL="0" indent="0">
              <a:lnSpc>
                <a:spcPct val="150000"/>
              </a:lnSpc>
              <a:spcAft>
                <a:spcPts val="600"/>
              </a:spcAft>
              <a:buNone/>
            </a:pPr>
            <a:r>
              <a:rPr lang="zh-CN" altLang="en-US" b="1" dirty="0">
                <a:latin typeface="Gill Sans MT" panose="020B0502020104020203" pitchFamily="34" charset="0"/>
              </a:rPr>
              <a:t>推理（</a:t>
            </a:r>
            <a:r>
              <a:rPr lang="en-US" altLang="zh-CN" b="1" dirty="0">
                <a:latin typeface="Gill Sans MT" panose="020B0502020104020203" pitchFamily="34" charset="0"/>
              </a:rPr>
              <a:t>Inference</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a:lnSpc>
                <a:spcPct val="150000"/>
              </a:lnSpc>
              <a:spcAft>
                <a:spcPts val="600"/>
              </a:spcAft>
            </a:pPr>
            <a:r>
              <a:rPr lang="zh-CN" altLang="en-US" dirty="0">
                <a:latin typeface="Gill Sans MT" panose="020B0502020104020203" pitchFamily="34" charset="0"/>
              </a:rPr>
              <a:t>对于训练（</a:t>
            </a:r>
            <a:r>
              <a:rPr lang="en-US" altLang="zh-CN" dirty="0">
                <a:latin typeface="Gill Sans MT" panose="020B0502020104020203" pitchFamily="34" charset="0"/>
              </a:rPr>
              <a:t>Training</a:t>
            </a:r>
            <a:r>
              <a:rPr lang="zh-CN" altLang="en-US" dirty="0">
                <a:latin typeface="Gill Sans MT" panose="020B0502020104020203" pitchFamily="34" charset="0"/>
              </a:rPr>
              <a:t>）而言的推理，即模型前向计算，也就是对于给出的输入数据计算得到模型的输出结果；相对预测（</a:t>
            </a:r>
            <a:r>
              <a:rPr lang="en-US" altLang="zh-CN" dirty="0">
                <a:latin typeface="Gill Sans MT" panose="020B0502020104020203" pitchFamily="34" charset="0"/>
              </a:rPr>
              <a:t>Prediction</a:t>
            </a:r>
            <a:r>
              <a:rPr lang="zh-CN" altLang="en-US" dirty="0">
                <a:latin typeface="Gill Sans MT" panose="020B0502020104020203" pitchFamily="34" charset="0"/>
              </a:rPr>
              <a:t>）的推理，是统计学领域的范畴。</a:t>
            </a:r>
            <a:endParaRPr lang="en-US" altLang="zh-CN" dirty="0">
              <a:latin typeface="Gill Sans MT" panose="020B0502020104020203" pitchFamily="34" charset="0"/>
            </a:endParaRPr>
          </a:p>
          <a:p>
            <a:pPr marL="0" indent="0">
              <a:lnSpc>
                <a:spcPct val="150000"/>
              </a:lnSpc>
              <a:spcAft>
                <a:spcPts val="600"/>
              </a:spcAft>
              <a:buNone/>
            </a:pPr>
            <a:r>
              <a:rPr lang="zh-CN" altLang="en-US" b="1" dirty="0">
                <a:latin typeface="Gill Sans MT" panose="020B0502020104020203" pitchFamily="34" charset="0"/>
              </a:rPr>
              <a:t>部署（</a:t>
            </a:r>
            <a:r>
              <a:rPr lang="en-US" altLang="zh-CN" b="1" dirty="0">
                <a:latin typeface="Gill Sans MT" panose="020B0502020104020203" pitchFamily="34" charset="0"/>
              </a:rPr>
              <a:t>Deployment</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a:lnSpc>
                <a:spcPct val="150000"/>
              </a:lnSpc>
              <a:spcAft>
                <a:spcPts val="600"/>
              </a:spcAft>
            </a:pPr>
            <a:r>
              <a:rPr lang="zh-CN" altLang="en-US" dirty="0">
                <a:latin typeface="Gill Sans MT" panose="020B0502020104020203" pitchFamily="34" charset="0"/>
              </a:rPr>
              <a:t>训练得到的模型主要目的还是为了更有效地解决实际中的问题，因此部署是一个非常重要的阶段。模型部署的课题也非常多，包括但不仅限于：移植、压缩、加速等。</a:t>
            </a:r>
            <a:endParaRPr lang="en-US" altLang="zh-CN" dirty="0">
              <a:latin typeface="Gill Sans MT" panose="020B0502020104020203" pitchFamily="34" charset="0"/>
            </a:endParaRPr>
          </a:p>
          <a:p>
            <a:pPr marL="0" indent="0">
              <a:lnSpc>
                <a:spcPct val="150000"/>
              </a:lnSpc>
              <a:spcAft>
                <a:spcPts val="600"/>
              </a:spcAft>
              <a:buNone/>
            </a:pPr>
            <a:r>
              <a:rPr lang="zh-CN" altLang="en-US" b="1" dirty="0">
                <a:latin typeface="Gill Sans MT" panose="020B0502020104020203" pitchFamily="34" charset="0"/>
              </a:rPr>
              <a:t>服务化（</a:t>
            </a:r>
            <a:r>
              <a:rPr lang="en-US" altLang="zh-CN" b="1" dirty="0">
                <a:latin typeface="Gill Sans MT" panose="020B0502020104020203" pitchFamily="34" charset="0"/>
              </a:rPr>
              <a:t>Serving</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a:lnSpc>
                <a:spcPct val="150000"/>
              </a:lnSpc>
              <a:spcAft>
                <a:spcPts val="600"/>
              </a:spcAft>
            </a:pPr>
            <a:r>
              <a:rPr lang="zh-CN" altLang="en-US" dirty="0">
                <a:latin typeface="Gill Sans MT" panose="020B0502020104020203" pitchFamily="34" charset="0"/>
              </a:rPr>
              <a:t>模型的部署方式是多样的：封装成一个</a:t>
            </a:r>
            <a:r>
              <a:rPr lang="en-US" altLang="zh-CN" dirty="0">
                <a:latin typeface="Gill Sans MT" panose="020B0502020104020203" pitchFamily="34" charset="0"/>
              </a:rPr>
              <a:t>SDK</a:t>
            </a:r>
            <a:r>
              <a:rPr lang="zh-CN" altLang="en-US" dirty="0">
                <a:latin typeface="Gill Sans MT" panose="020B0502020104020203" pitchFamily="34" charset="0"/>
              </a:rPr>
              <a:t>，集成到</a:t>
            </a:r>
            <a:r>
              <a:rPr lang="en-US" altLang="zh-CN" dirty="0">
                <a:latin typeface="Gill Sans MT" panose="020B0502020104020203" pitchFamily="34" charset="0"/>
              </a:rPr>
              <a:t>APP</a:t>
            </a:r>
            <a:r>
              <a:rPr lang="zh-CN" altLang="en-US" dirty="0">
                <a:latin typeface="Gill Sans MT" panose="020B0502020104020203" pitchFamily="34" charset="0"/>
              </a:rPr>
              <a:t>或者服务中；封装成一个</a:t>
            </a:r>
            <a:r>
              <a:rPr lang="en-US" altLang="zh-CN" dirty="0">
                <a:latin typeface="Gill Sans MT" panose="020B0502020104020203" pitchFamily="34" charset="0"/>
              </a:rPr>
              <a:t>web</a:t>
            </a:r>
            <a:r>
              <a:rPr lang="zh-CN" altLang="en-US" dirty="0">
                <a:latin typeface="Gill Sans MT" panose="020B0502020104020203" pitchFamily="34" charset="0"/>
              </a:rPr>
              <a:t>服务，对外暴露接口（</a:t>
            </a:r>
            <a:r>
              <a:rPr lang="en-US" altLang="zh-CN" dirty="0">
                <a:latin typeface="Gill Sans MT" panose="020B0502020104020203" pitchFamily="34" charset="0"/>
              </a:rPr>
              <a:t>HTTP(S)</a:t>
            </a:r>
            <a:r>
              <a:rPr lang="zh-CN" altLang="en-US" dirty="0">
                <a:latin typeface="Gill Sans MT" panose="020B0502020104020203" pitchFamily="34" charset="0"/>
              </a:rPr>
              <a:t>，</a:t>
            </a:r>
            <a:r>
              <a:rPr lang="en-US" altLang="zh-CN" dirty="0">
                <a:latin typeface="Gill Sans MT" panose="020B0502020104020203" pitchFamily="34" charset="0"/>
              </a:rPr>
              <a:t>RPC</a:t>
            </a:r>
            <a:r>
              <a:rPr lang="zh-CN" altLang="en-US" dirty="0">
                <a:latin typeface="Gill Sans MT" panose="020B0502020104020203" pitchFamily="34" charset="0"/>
              </a:rPr>
              <a:t>等协议）。</a:t>
            </a:r>
          </a:p>
        </p:txBody>
      </p:sp>
    </p:spTree>
    <p:extLst>
      <p:ext uri="{BB962C8B-B14F-4D97-AF65-F5344CB8AC3E}">
        <p14:creationId xmlns:p14="http://schemas.microsoft.com/office/powerpoint/2010/main" val="22872417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30066</TotalTime>
  <Words>1412</Words>
  <Application>Microsoft Macintosh PowerPoint</Application>
  <PresentationFormat>自定义</PresentationFormat>
  <Paragraphs>152</Paragraphs>
  <Slides>24</Slides>
  <Notes>5</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24</vt:i4>
      </vt:variant>
    </vt:vector>
  </HeadingPairs>
  <TitlesOfParts>
    <vt:vector size="47"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Segoe UI Semilight</vt:lpstr>
      <vt:lpstr>Arial</vt:lpstr>
      <vt:lpstr>Calibri</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推理系统系列</vt:lpstr>
      <vt:lpstr>PowerPoint 演示文稿</vt:lpstr>
      <vt:lpstr>PowerPoint 演示文稿</vt:lpstr>
      <vt:lpstr>深度学习模型的生命周期</vt:lpstr>
      <vt:lpstr>深度学习模型的生命周期</vt:lpstr>
      <vt:lpstr>AI 部署 Question?</vt:lpstr>
      <vt:lpstr>推理、部署、 服务化</vt:lpstr>
      <vt:lpstr>Question?</vt:lpstr>
      <vt:lpstr>概念澄清</vt:lpstr>
      <vt:lpstr>TF Serving</vt:lpstr>
      <vt:lpstr>常见的服务化框架</vt:lpstr>
      <vt:lpstr>Triton</vt:lpstr>
      <vt:lpstr>Triton 接入层</vt:lpstr>
      <vt:lpstr>Triton 模型仓库</vt:lpstr>
      <vt:lpstr>Triton 模型预编排</vt:lpstr>
      <vt:lpstr>Triton 推理引擎</vt:lpstr>
      <vt:lpstr>Triton 返回与监控</vt:lpstr>
      <vt:lpstr>基于 Triton 集成推理引擎</vt:lpstr>
      <vt:lpstr>模型生命周期 管理</vt:lpstr>
      <vt:lpstr>模型版本管理</vt:lpstr>
      <vt:lpstr>金丝雀 Canary 策略</vt:lpstr>
      <vt:lpstr>回滚 Rollback 策略</vt:lpstr>
      <vt:lpstr>参考文献</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4798</cp:revision>
  <dcterms:created xsi:type="dcterms:W3CDTF">2015-01-14T10:38:57Z</dcterms:created>
  <dcterms:modified xsi:type="dcterms:W3CDTF">2023-01-09T05:50:57Z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